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Lst>
  <p:sldIdLst>
    <p:sldId id="268" r:id="rId5"/>
    <p:sldId id="256" r:id="rId6"/>
    <p:sldId id="270" r:id="rId7"/>
    <p:sldId id="271" r:id="rId8"/>
    <p:sldId id="279" r:id="rId9"/>
    <p:sldId id="283" r:id="rId10"/>
    <p:sldId id="281" r:id="rId11"/>
    <p:sldId id="280" r:id="rId12"/>
    <p:sldId id="285" r:id="rId13"/>
    <p:sldId id="284" r:id="rId14"/>
    <p:sldId id="286" r:id="rId15"/>
    <p:sldId id="287" r:id="rId16"/>
    <p:sldId id="288" r:id="rId17"/>
    <p:sldId id="289" r:id="rId18"/>
    <p:sldId id="259" r:id="rId19"/>
    <p:sldId id="282" r:id="rId20"/>
    <p:sldId id="265" r:id="rId21"/>
  </p:sldIdLst>
  <p:sldSz cx="9144000" cy="6858000" type="screen4x3"/>
  <p:notesSz cx="6797675"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3D5C6B03-FD72-4C5E-AFB0-1FFBADE022DD}" type="datetimeFigureOut">
              <a:rPr lang="nl-NL" smtClean="0"/>
              <a:pPr/>
              <a:t>17-3-2016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75CB87C-15E4-4855-AFBB-E72ED18264D1}"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D5C6B03-FD72-4C5E-AFB0-1FFBADE022DD}" type="datetimeFigureOut">
              <a:rPr lang="nl-NL" smtClean="0"/>
              <a:pPr/>
              <a:t>17-3-2016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75CB87C-15E4-4855-AFBB-E72ED18264D1}"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D5C6B03-FD72-4C5E-AFB0-1FFBADE022DD}" type="datetimeFigureOut">
              <a:rPr lang="nl-NL" smtClean="0"/>
              <a:pPr/>
              <a:t>17-3-2016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75CB87C-15E4-4855-AFBB-E72ED18264D1}"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D5C6B03-FD72-4C5E-AFB0-1FFBADE022DD}" type="datetimeFigureOut">
              <a:rPr lang="nl-NL" smtClean="0"/>
              <a:pPr/>
              <a:t>17-3-2016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75CB87C-15E4-4855-AFBB-E72ED18264D1}"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3D5C6B03-FD72-4C5E-AFB0-1FFBADE022DD}" type="datetimeFigureOut">
              <a:rPr lang="nl-NL" smtClean="0"/>
              <a:pPr/>
              <a:t>17-3-2016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75CB87C-15E4-4855-AFBB-E72ED18264D1}"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3D5C6B03-FD72-4C5E-AFB0-1FFBADE022DD}" type="datetimeFigureOut">
              <a:rPr lang="nl-NL" smtClean="0"/>
              <a:pPr/>
              <a:t>17-3-2016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75CB87C-15E4-4855-AFBB-E72ED18264D1}"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3D5C6B03-FD72-4C5E-AFB0-1FFBADE022DD}" type="datetimeFigureOut">
              <a:rPr lang="nl-NL" smtClean="0"/>
              <a:pPr/>
              <a:t>17-3-2016</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275CB87C-15E4-4855-AFBB-E72ED18264D1}"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3D5C6B03-FD72-4C5E-AFB0-1FFBADE022DD}" type="datetimeFigureOut">
              <a:rPr lang="nl-NL" smtClean="0"/>
              <a:pPr/>
              <a:t>17-3-2016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275CB87C-15E4-4855-AFBB-E72ED18264D1}"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3D5C6B03-FD72-4C5E-AFB0-1FFBADE022DD}" type="datetimeFigureOut">
              <a:rPr lang="nl-NL" smtClean="0"/>
              <a:pPr/>
              <a:t>17-3-2016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275CB87C-15E4-4855-AFBB-E72ED18264D1}"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3D5C6B03-FD72-4C5E-AFB0-1FFBADE022DD}" type="datetimeFigureOut">
              <a:rPr lang="nl-NL" smtClean="0"/>
              <a:pPr/>
              <a:t>17-3-2016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75CB87C-15E4-4855-AFBB-E72ED18264D1}"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3D5C6B03-FD72-4C5E-AFB0-1FFBADE022DD}" type="datetimeFigureOut">
              <a:rPr lang="nl-NL" smtClean="0"/>
              <a:pPr/>
              <a:t>17-3-2016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75CB87C-15E4-4855-AFBB-E72ED18264D1}"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tile tx="0" ty="0" sx="100000" sy="100000" flip="none" algn="tl"/>
        </a:blip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5C6B03-FD72-4C5E-AFB0-1FFBADE022DD}" type="datetimeFigureOut">
              <a:rPr lang="nl-NL" smtClean="0"/>
              <a:pPr/>
              <a:t>17-3-2016</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5CB87C-15E4-4855-AFBB-E72ED18264D1}"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pPr>
              <a:buNone/>
            </a:pPr>
            <a:endParaRPr lang="nl-NL" dirty="0"/>
          </a:p>
        </p:txBody>
      </p:sp>
      <p:sp>
        <p:nvSpPr>
          <p:cNvPr id="4" name="Titel 3"/>
          <p:cNvSpPr>
            <a:spLocks noGrp="1"/>
          </p:cNvSpPr>
          <p:nvPr>
            <p:ph type="title"/>
          </p:nvPr>
        </p:nvSpPr>
        <p:spPr/>
        <p:txBody>
          <a:bodyPr/>
          <a:lstStyle/>
          <a:p>
            <a:endParaRPr lang="nl-NL"/>
          </a:p>
        </p:txBody>
      </p:sp>
    </p:spTree>
    <p:extLst>
      <p:ext uri="{BB962C8B-B14F-4D97-AF65-F5344CB8AC3E}">
        <p14:creationId xmlns:p14="http://schemas.microsoft.com/office/powerpoint/2010/main" val="3468966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nl-NL" b="1" dirty="0" smtClean="0"/>
              <a:t>Opbouw van de profielen</a:t>
            </a:r>
            <a:endParaRPr lang="nl-NL" b="1" dirty="0"/>
          </a:p>
        </p:txBody>
      </p:sp>
      <p:sp>
        <p:nvSpPr>
          <p:cNvPr id="2" name="Tijdelijke aanduiding voor inhoud 1"/>
          <p:cNvSpPr>
            <a:spLocks noGrp="1"/>
          </p:cNvSpPr>
          <p:nvPr>
            <p:ph idx="1"/>
          </p:nvPr>
        </p:nvSpPr>
        <p:spPr>
          <a:xfrm>
            <a:off x="1161593" y="1772816"/>
            <a:ext cx="7499176" cy="4137323"/>
          </a:xfrm>
        </p:spPr>
        <p:txBody>
          <a:bodyPr/>
          <a:lstStyle/>
          <a:p>
            <a:r>
              <a:rPr lang="nl-NL" sz="2800" dirty="0" smtClean="0"/>
              <a:t>Gemeenschappelijk deel	</a:t>
            </a:r>
            <a:r>
              <a:rPr lang="nl-NL" sz="2000" dirty="0" smtClean="0"/>
              <a:t>2 examenvakken</a:t>
            </a:r>
            <a:endParaRPr lang="nl-NL" sz="2800" dirty="0" smtClean="0"/>
          </a:p>
          <a:p>
            <a:r>
              <a:rPr lang="nl-NL" sz="2800" dirty="0" smtClean="0"/>
              <a:t>Profielvakken 			</a:t>
            </a:r>
            <a:r>
              <a:rPr lang="nl-NL" sz="2000" dirty="0" smtClean="0"/>
              <a:t>3 examenvakken</a:t>
            </a:r>
            <a:endParaRPr lang="nl-NL" sz="2800" dirty="0" smtClean="0"/>
          </a:p>
          <a:p>
            <a:r>
              <a:rPr lang="nl-NL" sz="2800" dirty="0" smtClean="0"/>
              <a:t>Profielkeuzevakken		</a:t>
            </a:r>
            <a:r>
              <a:rPr lang="nl-NL" sz="2000" dirty="0" smtClean="0"/>
              <a:t>1 examenvak</a:t>
            </a:r>
            <a:endParaRPr lang="nl-NL" sz="2800" dirty="0" smtClean="0"/>
          </a:p>
          <a:p>
            <a:r>
              <a:rPr lang="nl-NL" sz="2800" dirty="0" smtClean="0"/>
              <a:t>Keuze examenvakken		</a:t>
            </a:r>
            <a:r>
              <a:rPr lang="nl-NL" sz="2000" dirty="0" smtClean="0"/>
              <a:t>1 examenvak</a:t>
            </a:r>
            <a:endParaRPr lang="nl-NL" sz="2800" dirty="0" smtClean="0"/>
          </a:p>
          <a:p>
            <a:r>
              <a:rPr lang="nl-NL" sz="2800" dirty="0" smtClean="0"/>
              <a:t>Vrije deel				</a:t>
            </a:r>
            <a:r>
              <a:rPr lang="nl-NL" sz="2000" dirty="0" smtClean="0"/>
              <a:t>0 examenvakken</a:t>
            </a:r>
            <a:endParaRPr lang="nl-NL" sz="2800" dirty="0" smtClean="0"/>
          </a:p>
          <a:p>
            <a:r>
              <a:rPr lang="nl-NL" sz="2800" dirty="0" smtClean="0"/>
              <a:t>Evt. extra examenvak 		</a:t>
            </a:r>
            <a:r>
              <a:rPr lang="nl-NL" sz="2000" u="sng" dirty="0" smtClean="0"/>
              <a:t>0 of 1 examenvak</a:t>
            </a:r>
            <a:endParaRPr lang="nl-NL" sz="2800" u="sng" dirty="0" smtClean="0"/>
          </a:p>
          <a:p>
            <a:pPr marL="3657600" lvl="8" indent="0">
              <a:buNone/>
            </a:pPr>
            <a:r>
              <a:rPr lang="nl-NL" dirty="0" smtClean="0"/>
              <a:t>	7 of 8 examenvakken</a:t>
            </a:r>
            <a:endParaRPr lang="nl-NL" dirty="0"/>
          </a:p>
        </p:txBody>
      </p:sp>
    </p:spTree>
    <p:extLst>
      <p:ext uri="{BB962C8B-B14F-4D97-AF65-F5344CB8AC3E}">
        <p14:creationId xmlns:p14="http://schemas.microsoft.com/office/powerpoint/2010/main" val="27231531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nl-NL" b="1" dirty="0" smtClean="0"/>
              <a:t>Cultuur en maatschappij</a:t>
            </a:r>
            <a:endParaRPr lang="nl-NL" b="1" dirty="0"/>
          </a:p>
        </p:txBody>
      </p:sp>
      <p:sp>
        <p:nvSpPr>
          <p:cNvPr id="2" name="Tijdelijke aanduiding voor inhoud 1"/>
          <p:cNvSpPr>
            <a:spLocks noGrp="1"/>
          </p:cNvSpPr>
          <p:nvPr>
            <p:ph idx="1"/>
          </p:nvPr>
        </p:nvSpPr>
        <p:spPr>
          <a:xfrm>
            <a:off x="1691680" y="1268760"/>
            <a:ext cx="7283152" cy="5184576"/>
          </a:xfrm>
        </p:spPr>
        <p:txBody>
          <a:bodyPr>
            <a:normAutofit fontScale="70000" lnSpcReduction="20000"/>
          </a:bodyPr>
          <a:lstStyle/>
          <a:p>
            <a:pPr marL="0" indent="0">
              <a:buNone/>
            </a:pPr>
            <a:r>
              <a:rPr lang="nl-NL" b="1" dirty="0" smtClean="0"/>
              <a:t>Profielvakken</a:t>
            </a:r>
          </a:p>
          <a:p>
            <a:r>
              <a:rPr lang="nl-NL" dirty="0" smtClean="0"/>
              <a:t>Geschiedenis</a:t>
            </a:r>
          </a:p>
          <a:p>
            <a:r>
              <a:rPr lang="nl-NL" dirty="0" smtClean="0"/>
              <a:t>Duits of Frans</a:t>
            </a:r>
          </a:p>
          <a:p>
            <a:r>
              <a:rPr lang="nl-NL" dirty="0" smtClean="0"/>
              <a:t>Aardrijkskunde</a:t>
            </a:r>
          </a:p>
          <a:p>
            <a:pPr marL="0" indent="0">
              <a:buNone/>
            </a:pPr>
            <a:r>
              <a:rPr lang="nl-NL" b="1" dirty="0" smtClean="0"/>
              <a:t>Profielkeuzevakken (1 keuze)</a:t>
            </a:r>
          </a:p>
          <a:p>
            <a:r>
              <a:rPr lang="nl-NL" dirty="0" smtClean="0"/>
              <a:t>Duits </a:t>
            </a:r>
          </a:p>
          <a:p>
            <a:r>
              <a:rPr lang="nl-NL" dirty="0" smtClean="0"/>
              <a:t>Frans</a:t>
            </a:r>
          </a:p>
          <a:p>
            <a:r>
              <a:rPr lang="nl-NL" dirty="0" smtClean="0"/>
              <a:t>Kunst (drama)</a:t>
            </a:r>
          </a:p>
          <a:p>
            <a:pPr marL="0" indent="0">
              <a:buNone/>
            </a:pPr>
            <a:r>
              <a:rPr lang="nl-NL" b="1" dirty="0" smtClean="0"/>
              <a:t>Keuze examenvakken (1 keuze)</a:t>
            </a:r>
          </a:p>
          <a:p>
            <a:r>
              <a:rPr lang="nl-NL" dirty="0" smtClean="0"/>
              <a:t>Duits</a:t>
            </a:r>
          </a:p>
          <a:p>
            <a:r>
              <a:rPr lang="nl-NL" dirty="0" smtClean="0"/>
              <a:t>Frans</a:t>
            </a:r>
          </a:p>
          <a:p>
            <a:r>
              <a:rPr lang="nl-NL" dirty="0" smtClean="0"/>
              <a:t>Kunst (drama)</a:t>
            </a:r>
          </a:p>
          <a:p>
            <a:r>
              <a:rPr lang="nl-NL" dirty="0" smtClean="0"/>
              <a:t>Wiskunde A</a:t>
            </a:r>
          </a:p>
          <a:p>
            <a:r>
              <a:rPr lang="nl-NL" dirty="0" smtClean="0"/>
              <a:t>Management &amp; Organisatie </a:t>
            </a:r>
          </a:p>
          <a:p>
            <a:r>
              <a:rPr lang="nl-NL" dirty="0" smtClean="0"/>
              <a:t>Bewegen, sport en maatschappij (</a:t>
            </a:r>
            <a:r>
              <a:rPr lang="nl-NL" dirty="0" err="1" smtClean="0"/>
              <a:t>bsm</a:t>
            </a:r>
            <a:r>
              <a:rPr lang="nl-NL" dirty="0" smtClean="0"/>
              <a:t>)</a:t>
            </a:r>
          </a:p>
          <a:p>
            <a:pPr>
              <a:buNone/>
            </a:pPr>
            <a:endParaRPr lang="nl-NL" dirty="0"/>
          </a:p>
        </p:txBody>
      </p:sp>
    </p:spTree>
    <p:extLst>
      <p:ext uri="{BB962C8B-B14F-4D97-AF65-F5344CB8AC3E}">
        <p14:creationId xmlns:p14="http://schemas.microsoft.com/office/powerpoint/2010/main" val="42706671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nl-NL" b="1" dirty="0" smtClean="0"/>
              <a:t>Economie en maatschappij</a:t>
            </a:r>
            <a:endParaRPr lang="nl-NL" b="1" dirty="0"/>
          </a:p>
        </p:txBody>
      </p:sp>
      <p:sp>
        <p:nvSpPr>
          <p:cNvPr id="2" name="Tijdelijke aanduiding voor inhoud 1"/>
          <p:cNvSpPr>
            <a:spLocks noGrp="1"/>
          </p:cNvSpPr>
          <p:nvPr>
            <p:ph idx="1"/>
          </p:nvPr>
        </p:nvSpPr>
        <p:spPr>
          <a:xfrm>
            <a:off x="1403648" y="1196752"/>
            <a:ext cx="7931224" cy="5400600"/>
          </a:xfrm>
        </p:spPr>
        <p:txBody>
          <a:bodyPr>
            <a:normAutofit fontScale="55000" lnSpcReduction="20000"/>
          </a:bodyPr>
          <a:lstStyle/>
          <a:p>
            <a:pPr marL="0" indent="0">
              <a:buNone/>
            </a:pPr>
            <a:r>
              <a:rPr lang="nl-NL" sz="4000" b="1" dirty="0" smtClean="0"/>
              <a:t>Profielvakken</a:t>
            </a:r>
          </a:p>
          <a:p>
            <a:r>
              <a:rPr lang="nl-NL" sz="4000" dirty="0" smtClean="0"/>
              <a:t>Wiskunde A of Wiskunde B</a:t>
            </a:r>
          </a:p>
          <a:p>
            <a:r>
              <a:rPr lang="nl-NL" sz="4000" dirty="0" smtClean="0"/>
              <a:t>Economie</a:t>
            </a:r>
          </a:p>
          <a:p>
            <a:r>
              <a:rPr lang="nl-NL" sz="4000" dirty="0" smtClean="0"/>
              <a:t>Geschiedenis</a:t>
            </a:r>
          </a:p>
          <a:p>
            <a:pPr marL="0" indent="0">
              <a:buNone/>
            </a:pPr>
            <a:r>
              <a:rPr lang="nl-NL" sz="4000" b="1" dirty="0" smtClean="0"/>
              <a:t>Profielkeuzevakken (1 keuze)</a:t>
            </a:r>
          </a:p>
          <a:p>
            <a:r>
              <a:rPr lang="nl-NL" sz="4000" dirty="0" smtClean="0"/>
              <a:t>Duits</a:t>
            </a:r>
          </a:p>
          <a:p>
            <a:r>
              <a:rPr lang="nl-NL" sz="4000" dirty="0" smtClean="0"/>
              <a:t>Frans</a:t>
            </a:r>
          </a:p>
          <a:p>
            <a:r>
              <a:rPr lang="nl-NL" sz="4000" dirty="0" smtClean="0"/>
              <a:t>Aardrijkskunde</a:t>
            </a:r>
          </a:p>
          <a:p>
            <a:r>
              <a:rPr lang="nl-NL" sz="4000" dirty="0" smtClean="0"/>
              <a:t>Management &amp; Organisatie</a:t>
            </a:r>
          </a:p>
          <a:p>
            <a:pPr marL="0" indent="0">
              <a:buNone/>
            </a:pPr>
            <a:r>
              <a:rPr lang="nl-NL" sz="4000" b="1" dirty="0" smtClean="0"/>
              <a:t>Keuze examenvakken (1 keuze)</a:t>
            </a:r>
          </a:p>
          <a:p>
            <a:r>
              <a:rPr lang="nl-NL" sz="4000" dirty="0" smtClean="0"/>
              <a:t>Duits</a:t>
            </a:r>
          </a:p>
          <a:p>
            <a:r>
              <a:rPr lang="nl-NL" sz="4000" dirty="0" smtClean="0"/>
              <a:t>Frans</a:t>
            </a:r>
          </a:p>
          <a:p>
            <a:r>
              <a:rPr lang="nl-NL" sz="4000" dirty="0" smtClean="0"/>
              <a:t>Kunst (drama)</a:t>
            </a:r>
          </a:p>
          <a:p>
            <a:r>
              <a:rPr lang="nl-NL" sz="4000" dirty="0" smtClean="0"/>
              <a:t>Aardrijkskunde</a:t>
            </a:r>
          </a:p>
          <a:p>
            <a:r>
              <a:rPr lang="nl-NL" sz="4000" dirty="0" smtClean="0"/>
              <a:t>Management &amp; Organisatie</a:t>
            </a:r>
          </a:p>
          <a:p>
            <a:r>
              <a:rPr lang="nl-NL" sz="4000" dirty="0" smtClean="0"/>
              <a:t>Bewegen, sport en maatschappij (</a:t>
            </a:r>
            <a:r>
              <a:rPr lang="nl-NL" sz="4000" dirty="0" err="1" smtClean="0"/>
              <a:t>bsm</a:t>
            </a:r>
            <a:r>
              <a:rPr lang="nl-NL" sz="4000" dirty="0" smtClean="0"/>
              <a:t>)</a:t>
            </a:r>
            <a:endParaRPr lang="nl-NL" sz="4000" b="1" dirty="0" smtClean="0"/>
          </a:p>
        </p:txBody>
      </p:sp>
    </p:spTree>
    <p:extLst>
      <p:ext uri="{BB962C8B-B14F-4D97-AF65-F5344CB8AC3E}">
        <p14:creationId xmlns:p14="http://schemas.microsoft.com/office/powerpoint/2010/main" val="26701084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nl-NL" b="1" dirty="0" smtClean="0"/>
              <a:t>Natuur en gezondheid</a:t>
            </a:r>
            <a:endParaRPr lang="nl-NL" b="1" dirty="0"/>
          </a:p>
        </p:txBody>
      </p:sp>
      <p:sp>
        <p:nvSpPr>
          <p:cNvPr id="2" name="Tijdelijke aanduiding voor inhoud 1"/>
          <p:cNvSpPr>
            <a:spLocks noGrp="1"/>
          </p:cNvSpPr>
          <p:nvPr>
            <p:ph idx="1"/>
          </p:nvPr>
        </p:nvSpPr>
        <p:spPr>
          <a:xfrm>
            <a:off x="1331640" y="1600200"/>
            <a:ext cx="7355160" cy="4781128"/>
          </a:xfrm>
        </p:spPr>
        <p:txBody>
          <a:bodyPr>
            <a:normAutofit fontScale="85000" lnSpcReduction="20000"/>
          </a:bodyPr>
          <a:lstStyle/>
          <a:p>
            <a:pPr marL="0" indent="0">
              <a:buNone/>
            </a:pPr>
            <a:r>
              <a:rPr lang="nl-NL" sz="2600" b="1" dirty="0" smtClean="0"/>
              <a:t>Profielvakken</a:t>
            </a:r>
          </a:p>
          <a:p>
            <a:r>
              <a:rPr lang="nl-NL" sz="2600" dirty="0" smtClean="0"/>
              <a:t>Wiskunde A of </a:t>
            </a:r>
            <a:r>
              <a:rPr lang="nl-NL" sz="2600" dirty="0" smtClean="0">
                <a:solidFill>
                  <a:srgbClr val="0070C0"/>
                </a:solidFill>
              </a:rPr>
              <a:t>wiskunde B</a:t>
            </a:r>
          </a:p>
          <a:p>
            <a:r>
              <a:rPr lang="nl-NL" sz="2600" dirty="0" smtClean="0"/>
              <a:t>Biologie</a:t>
            </a:r>
          </a:p>
          <a:p>
            <a:r>
              <a:rPr lang="nl-NL" sz="2600" dirty="0" smtClean="0"/>
              <a:t>Scheikunde</a:t>
            </a:r>
          </a:p>
          <a:p>
            <a:pPr marL="0" indent="0">
              <a:buNone/>
            </a:pPr>
            <a:r>
              <a:rPr lang="nl-NL" sz="2600" b="1" dirty="0" smtClean="0"/>
              <a:t>Profielkeuzevakken (1 keuze)</a:t>
            </a:r>
          </a:p>
          <a:p>
            <a:r>
              <a:rPr lang="nl-NL" sz="2600" dirty="0" smtClean="0">
                <a:solidFill>
                  <a:srgbClr val="0070C0"/>
                </a:solidFill>
              </a:rPr>
              <a:t>Natuurkunde</a:t>
            </a:r>
          </a:p>
          <a:p>
            <a:r>
              <a:rPr lang="nl-NL" sz="2600" dirty="0" smtClean="0"/>
              <a:t>Aardrijkskunde</a:t>
            </a:r>
          </a:p>
          <a:p>
            <a:pPr marL="0" indent="0">
              <a:buNone/>
            </a:pPr>
            <a:r>
              <a:rPr lang="nl-NL" sz="2600" b="1" dirty="0" smtClean="0"/>
              <a:t>Keuze examenvakken (1 keuze)</a:t>
            </a:r>
          </a:p>
          <a:p>
            <a:r>
              <a:rPr lang="nl-NL" sz="2600" dirty="0" smtClean="0"/>
              <a:t>Natuurkunde</a:t>
            </a:r>
          </a:p>
          <a:p>
            <a:r>
              <a:rPr lang="nl-NL" sz="2600" dirty="0" smtClean="0"/>
              <a:t>Aardrijkskunde</a:t>
            </a:r>
          </a:p>
          <a:p>
            <a:r>
              <a:rPr lang="nl-NL" sz="2600" dirty="0" smtClean="0"/>
              <a:t>Economie</a:t>
            </a:r>
          </a:p>
          <a:p>
            <a:r>
              <a:rPr lang="nl-NL" sz="2600" dirty="0" smtClean="0"/>
              <a:t>Kunst (drama)</a:t>
            </a:r>
          </a:p>
          <a:p>
            <a:r>
              <a:rPr lang="nl-NL" sz="2600" dirty="0" smtClean="0"/>
              <a:t>Bewegen, sport en maatschappij (</a:t>
            </a:r>
            <a:r>
              <a:rPr lang="nl-NL" sz="2600" dirty="0" err="1" smtClean="0"/>
              <a:t>bsm</a:t>
            </a:r>
            <a:r>
              <a:rPr lang="nl-NL" sz="2600" dirty="0" smtClean="0"/>
              <a:t>)</a:t>
            </a:r>
          </a:p>
          <a:p>
            <a:pPr>
              <a:buNone/>
            </a:pPr>
            <a:r>
              <a:rPr lang="nl-NL" sz="2400" dirty="0" smtClean="0">
                <a:solidFill>
                  <a:schemeClr val="accent2"/>
                </a:solidFill>
              </a:rPr>
              <a:t>                                    </a:t>
            </a:r>
            <a:r>
              <a:rPr lang="nl-NL" sz="2400" dirty="0" smtClean="0">
                <a:solidFill>
                  <a:srgbClr val="0070C0"/>
                </a:solidFill>
              </a:rPr>
              <a:t>Beide gekozen? Ook profiel N&amp;T!</a:t>
            </a:r>
          </a:p>
          <a:p>
            <a:pPr lvl="8">
              <a:buNone/>
            </a:pPr>
            <a:endParaRPr lang="nl-NL" sz="1300" dirty="0">
              <a:solidFill>
                <a:schemeClr val="accent2"/>
              </a:solidFill>
            </a:endParaRPr>
          </a:p>
        </p:txBody>
      </p:sp>
    </p:spTree>
    <p:extLst>
      <p:ext uri="{BB962C8B-B14F-4D97-AF65-F5344CB8AC3E}">
        <p14:creationId xmlns:p14="http://schemas.microsoft.com/office/powerpoint/2010/main" val="6932811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nl-NL" b="1" dirty="0" smtClean="0"/>
              <a:t>Natuur en techniek</a:t>
            </a:r>
            <a:endParaRPr lang="nl-NL" b="1" dirty="0"/>
          </a:p>
        </p:txBody>
      </p:sp>
      <p:sp>
        <p:nvSpPr>
          <p:cNvPr id="2" name="Tijdelijke aanduiding voor inhoud 1"/>
          <p:cNvSpPr>
            <a:spLocks noGrp="1"/>
          </p:cNvSpPr>
          <p:nvPr>
            <p:ph idx="1"/>
          </p:nvPr>
        </p:nvSpPr>
        <p:spPr>
          <a:xfrm>
            <a:off x="1547664" y="1600200"/>
            <a:ext cx="7139136" cy="4525963"/>
          </a:xfrm>
        </p:spPr>
        <p:txBody>
          <a:bodyPr>
            <a:normAutofit fontScale="92500" lnSpcReduction="10000"/>
          </a:bodyPr>
          <a:lstStyle/>
          <a:p>
            <a:pPr marL="0" indent="0">
              <a:buNone/>
            </a:pPr>
            <a:r>
              <a:rPr lang="nl-NL" sz="2400" b="1" dirty="0" smtClean="0"/>
              <a:t>Profielvakken</a:t>
            </a:r>
          </a:p>
          <a:p>
            <a:r>
              <a:rPr lang="nl-NL" sz="2400" dirty="0" smtClean="0">
                <a:solidFill>
                  <a:srgbClr val="0070C0"/>
                </a:solidFill>
              </a:rPr>
              <a:t>Wiskunde B</a:t>
            </a:r>
          </a:p>
          <a:p>
            <a:r>
              <a:rPr lang="nl-NL" sz="2400" dirty="0" smtClean="0">
                <a:solidFill>
                  <a:srgbClr val="0070C0"/>
                </a:solidFill>
              </a:rPr>
              <a:t>Natuurkunde</a:t>
            </a:r>
          </a:p>
          <a:p>
            <a:r>
              <a:rPr lang="nl-NL" sz="2400" dirty="0" smtClean="0">
                <a:solidFill>
                  <a:srgbClr val="0070C0"/>
                </a:solidFill>
              </a:rPr>
              <a:t>Scheikunde</a:t>
            </a:r>
          </a:p>
          <a:p>
            <a:pPr marL="0" indent="0">
              <a:buNone/>
            </a:pPr>
            <a:r>
              <a:rPr lang="nl-NL" sz="2400" b="1" dirty="0" smtClean="0"/>
              <a:t>Profielkeuzevak</a:t>
            </a:r>
          </a:p>
          <a:p>
            <a:r>
              <a:rPr lang="nl-NL" sz="2400" dirty="0" smtClean="0">
                <a:solidFill>
                  <a:srgbClr val="0070C0"/>
                </a:solidFill>
              </a:rPr>
              <a:t>Biologie</a:t>
            </a:r>
          </a:p>
          <a:p>
            <a:pPr marL="0" indent="0">
              <a:buNone/>
            </a:pPr>
            <a:r>
              <a:rPr lang="nl-NL" sz="2400" b="1" dirty="0" smtClean="0"/>
              <a:t>Keuze examenvakken (1 keuze)</a:t>
            </a:r>
          </a:p>
          <a:p>
            <a:r>
              <a:rPr lang="nl-NL" sz="2400" dirty="0" smtClean="0"/>
              <a:t>Economie</a:t>
            </a:r>
          </a:p>
          <a:p>
            <a:r>
              <a:rPr lang="nl-NL" sz="2400" dirty="0" smtClean="0"/>
              <a:t>Kunst (drama)</a:t>
            </a:r>
          </a:p>
          <a:p>
            <a:r>
              <a:rPr lang="nl-NL" sz="2400" dirty="0" smtClean="0"/>
              <a:t>Aardrijkskunde</a:t>
            </a:r>
          </a:p>
          <a:p>
            <a:r>
              <a:rPr lang="nl-NL" sz="2400" dirty="0" smtClean="0"/>
              <a:t>Bewegen, sport en maatschappij (</a:t>
            </a:r>
            <a:r>
              <a:rPr lang="nl-NL" sz="2400" dirty="0" err="1" smtClean="0"/>
              <a:t>bsm</a:t>
            </a:r>
            <a:r>
              <a:rPr lang="nl-NL" sz="2400" dirty="0" smtClean="0"/>
              <a:t>)</a:t>
            </a:r>
          </a:p>
          <a:p>
            <a:pPr>
              <a:buNone/>
            </a:pPr>
            <a:r>
              <a:rPr lang="nl-NL" sz="2400" dirty="0" smtClean="0">
                <a:solidFill>
                  <a:schemeClr val="accent2"/>
                </a:solidFill>
              </a:rPr>
              <a:t>					</a:t>
            </a:r>
            <a:r>
              <a:rPr lang="nl-NL" sz="2400" dirty="0" smtClean="0">
                <a:solidFill>
                  <a:srgbClr val="0070C0"/>
                </a:solidFill>
              </a:rPr>
              <a:t>Dus ook N&amp;G!</a:t>
            </a:r>
          </a:p>
          <a:p>
            <a:pPr>
              <a:buFont typeface="Wingdings" pitchFamily="2" charset="2"/>
              <a:buChar char="Ø"/>
            </a:pPr>
            <a:endParaRPr lang="nl-NL" sz="2400" b="1" dirty="0"/>
          </a:p>
        </p:txBody>
      </p:sp>
    </p:spTree>
    <p:extLst>
      <p:ext uri="{BB962C8B-B14F-4D97-AF65-F5344CB8AC3E}">
        <p14:creationId xmlns:p14="http://schemas.microsoft.com/office/powerpoint/2010/main" val="37770861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16632"/>
            <a:ext cx="8363272" cy="706090"/>
          </a:xfrm>
        </p:spPr>
        <p:txBody>
          <a:bodyPr>
            <a:noAutofit/>
          </a:bodyPr>
          <a:lstStyle/>
          <a:p>
            <a:r>
              <a:rPr lang="nl-NL" sz="4800" b="1" dirty="0" smtClean="0">
                <a:latin typeface="Arial" pitchFamily="34" charset="0"/>
                <a:cs typeface="Arial" pitchFamily="34" charset="0"/>
              </a:rPr>
              <a:t/>
            </a:r>
            <a:br>
              <a:rPr lang="nl-NL" sz="4800" b="1" dirty="0" smtClean="0">
                <a:latin typeface="Arial" pitchFamily="34" charset="0"/>
                <a:cs typeface="Arial" pitchFamily="34" charset="0"/>
              </a:rPr>
            </a:br>
            <a:r>
              <a:rPr lang="nl-NL" sz="4800" b="1" dirty="0" smtClean="0">
                <a:latin typeface="Arial" pitchFamily="34" charset="0"/>
                <a:cs typeface="Arial" pitchFamily="34" charset="0"/>
              </a:rPr>
              <a:t>Om over na te denken</a:t>
            </a:r>
            <a:br>
              <a:rPr lang="nl-NL" sz="4800" b="1" dirty="0" smtClean="0">
                <a:latin typeface="Arial" pitchFamily="34" charset="0"/>
                <a:cs typeface="Arial" pitchFamily="34" charset="0"/>
              </a:rPr>
            </a:br>
            <a:endParaRPr lang="nl-NL" sz="4800" b="1" dirty="0">
              <a:latin typeface="Arial" pitchFamily="34" charset="0"/>
              <a:cs typeface="Arial" pitchFamily="34" charset="0"/>
            </a:endParaRPr>
          </a:p>
        </p:txBody>
      </p:sp>
      <p:sp>
        <p:nvSpPr>
          <p:cNvPr id="3" name="Tijdelijke aanduiding voor inhoud 2"/>
          <p:cNvSpPr>
            <a:spLocks noGrp="1"/>
          </p:cNvSpPr>
          <p:nvPr>
            <p:ph idx="1"/>
          </p:nvPr>
        </p:nvSpPr>
        <p:spPr>
          <a:xfrm>
            <a:off x="457200" y="836712"/>
            <a:ext cx="8229600" cy="5904656"/>
          </a:xfrm>
        </p:spPr>
        <p:txBody>
          <a:bodyPr>
            <a:normAutofit fontScale="92500" lnSpcReduction="10000"/>
          </a:bodyPr>
          <a:lstStyle/>
          <a:p>
            <a:r>
              <a:rPr lang="nl-NL" dirty="0" smtClean="0"/>
              <a:t>Keuze </a:t>
            </a:r>
            <a:r>
              <a:rPr lang="nl-NL" dirty="0" smtClean="0"/>
              <a:t>wiskunde A / wiskunde B, traject op Het Schoter</a:t>
            </a:r>
          </a:p>
          <a:p>
            <a:r>
              <a:rPr lang="nl-NL" dirty="0" smtClean="0"/>
              <a:t>Latere overstap naar 5 vwo:</a:t>
            </a:r>
            <a:endParaRPr lang="nl-NL" dirty="0"/>
          </a:p>
          <a:p>
            <a:pPr lvl="1"/>
            <a:r>
              <a:rPr lang="nl-NL" dirty="0" smtClean="0"/>
              <a:t>een extra moderne vreemde taal</a:t>
            </a:r>
          </a:p>
          <a:p>
            <a:pPr lvl="1"/>
            <a:r>
              <a:rPr lang="nl-NL" dirty="0" smtClean="0"/>
              <a:t>wiskunde in het pakket</a:t>
            </a:r>
            <a:endParaRPr lang="nl-NL" dirty="0"/>
          </a:p>
          <a:p>
            <a:r>
              <a:rPr lang="nl-NL" dirty="0" smtClean="0"/>
              <a:t>Prognose voor 2016-2017</a:t>
            </a:r>
          </a:p>
          <a:p>
            <a:pPr lvl="1"/>
            <a:r>
              <a:rPr lang="nl-NL" dirty="0" smtClean="0"/>
              <a:t>1 april laatste dag opgave voor 4 havo: dan mee in prognose voor 2016-2017</a:t>
            </a:r>
          </a:p>
          <a:p>
            <a:pPr lvl="1"/>
            <a:r>
              <a:rPr lang="nl-NL" dirty="0" smtClean="0"/>
              <a:t>anders net als alle andere aanmeldingen:	wachtlijst, gesprek en einde van het schooljaar bericht over plaatsing of niet</a:t>
            </a:r>
          </a:p>
          <a:p>
            <a:r>
              <a:rPr lang="nl-NL" dirty="0" smtClean="0"/>
              <a:t>Aanvang nieuwe schooljaar, vrijdag vooraf bijeenkomst op school o.l.v. Marike Kruize</a:t>
            </a:r>
            <a:endParaRPr lang="nl-NL" dirty="0"/>
          </a:p>
          <a:p>
            <a:pPr marL="0" indent="0">
              <a:buNone/>
            </a:pPr>
            <a:endParaRPr lang="nl-NL"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t>Om ook over na te denken</a:t>
            </a:r>
            <a:endParaRPr lang="nl-NL" b="1" dirty="0"/>
          </a:p>
        </p:txBody>
      </p:sp>
      <p:sp>
        <p:nvSpPr>
          <p:cNvPr id="3" name="Tijdelijke aanduiding voor inhoud 2"/>
          <p:cNvSpPr>
            <a:spLocks noGrp="1"/>
          </p:cNvSpPr>
          <p:nvPr>
            <p:ph idx="1"/>
          </p:nvPr>
        </p:nvSpPr>
        <p:spPr>
          <a:xfrm>
            <a:off x="457200" y="1600200"/>
            <a:ext cx="8686800" cy="4525963"/>
          </a:xfrm>
        </p:spPr>
        <p:txBody>
          <a:bodyPr>
            <a:normAutofit fontScale="92500" lnSpcReduction="10000"/>
          </a:bodyPr>
          <a:lstStyle/>
          <a:p>
            <a:pPr marL="0" indent="0">
              <a:buNone/>
            </a:pPr>
            <a:r>
              <a:rPr lang="nl-NL" dirty="0" smtClean="0"/>
              <a:t>Overstap </a:t>
            </a:r>
            <a:r>
              <a:rPr lang="nl-NL" dirty="0" smtClean="0"/>
              <a:t>van 4 mavo naar 4 havo blijkt groot, door (op aangeven van leerlingen):</a:t>
            </a:r>
          </a:p>
          <a:p>
            <a:pPr marL="0" indent="0">
              <a:buNone/>
            </a:pPr>
            <a:r>
              <a:rPr lang="nl-NL" dirty="0" smtClean="0"/>
              <a:t>	-tempo ligt twee keer zo hoog, niveau hoger</a:t>
            </a:r>
          </a:p>
          <a:p>
            <a:pPr marL="0" indent="0">
              <a:buNone/>
            </a:pPr>
            <a:r>
              <a:rPr lang="nl-NL" dirty="0"/>
              <a:t>	</a:t>
            </a:r>
            <a:r>
              <a:rPr lang="nl-NL" dirty="0" smtClean="0"/>
              <a:t>-huiswerk is veel meer</a:t>
            </a:r>
          </a:p>
          <a:p>
            <a:pPr marL="0" indent="0">
              <a:buNone/>
            </a:pPr>
            <a:r>
              <a:rPr lang="nl-NL" dirty="0"/>
              <a:t>	</a:t>
            </a:r>
            <a:r>
              <a:rPr lang="nl-NL" dirty="0" smtClean="0"/>
              <a:t>-er wordt zelfstandigheid verwacht</a:t>
            </a:r>
          </a:p>
          <a:p>
            <a:pPr marL="0" indent="0">
              <a:buNone/>
            </a:pPr>
            <a:r>
              <a:rPr lang="nl-NL" dirty="0"/>
              <a:t>	</a:t>
            </a:r>
            <a:r>
              <a:rPr lang="nl-NL" dirty="0" smtClean="0"/>
              <a:t>-van kleine mavo naar scholengemeenschap, 	niet iedereen kent elkaar meer</a:t>
            </a:r>
          </a:p>
          <a:p>
            <a:pPr marL="0" indent="0">
              <a:buNone/>
            </a:pPr>
            <a:r>
              <a:rPr lang="nl-NL" dirty="0"/>
              <a:t>	</a:t>
            </a:r>
            <a:r>
              <a:rPr lang="nl-NL" dirty="0" smtClean="0"/>
              <a:t>-veel opdrachten en verslagen</a:t>
            </a:r>
          </a:p>
          <a:p>
            <a:pPr marL="0" indent="0">
              <a:buNone/>
            </a:pPr>
            <a:r>
              <a:rPr lang="nl-NL" dirty="0"/>
              <a:t>	</a:t>
            </a:r>
            <a:r>
              <a:rPr lang="nl-NL" dirty="0" smtClean="0"/>
              <a:t>-..</a:t>
            </a:r>
            <a:endParaRPr lang="nl-NL" dirty="0"/>
          </a:p>
        </p:txBody>
      </p:sp>
    </p:spTree>
    <p:extLst>
      <p:ext uri="{BB962C8B-B14F-4D97-AF65-F5344CB8AC3E}">
        <p14:creationId xmlns:p14="http://schemas.microsoft.com/office/powerpoint/2010/main" val="31878381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492896"/>
            <a:ext cx="8229600" cy="1143000"/>
          </a:xfrm>
        </p:spPr>
        <p:txBody>
          <a:bodyPr>
            <a:normAutofit fontScale="90000"/>
          </a:bodyPr>
          <a:lstStyle/>
          <a:p>
            <a:r>
              <a:rPr lang="nl-NL" sz="4800" b="1" i="1" dirty="0" smtClean="0">
                <a:latin typeface="Arial" pitchFamily="34" charset="0"/>
                <a:cs typeface="Arial" pitchFamily="34" charset="0"/>
              </a:rPr>
              <a:t>Het woord aan u en ..</a:t>
            </a:r>
            <a:br>
              <a:rPr lang="nl-NL" sz="4800" b="1" i="1" dirty="0" smtClean="0">
                <a:latin typeface="Arial" pitchFamily="34" charset="0"/>
                <a:cs typeface="Arial" pitchFamily="34" charset="0"/>
              </a:rPr>
            </a:br>
            <a:r>
              <a:rPr lang="nl-NL" sz="4800" b="1" i="1" dirty="0">
                <a:latin typeface="Arial" pitchFamily="34" charset="0"/>
                <a:cs typeface="Arial" pitchFamily="34" charset="0"/>
              </a:rPr>
              <a:t/>
            </a:r>
            <a:br>
              <a:rPr lang="nl-NL" sz="4800" b="1" i="1" dirty="0">
                <a:latin typeface="Arial" pitchFamily="34" charset="0"/>
                <a:cs typeface="Arial" pitchFamily="34" charset="0"/>
              </a:rPr>
            </a:br>
            <a:r>
              <a:rPr lang="nl-NL" sz="4800" b="1" i="1" dirty="0" smtClean="0">
                <a:latin typeface="Arial" pitchFamily="34" charset="0"/>
                <a:cs typeface="Arial" pitchFamily="34" charset="0"/>
              </a:rPr>
              <a:t>Quinten van der Veer</a:t>
            </a:r>
            <a:br>
              <a:rPr lang="nl-NL" sz="4800" b="1" i="1" dirty="0" smtClean="0">
                <a:latin typeface="Arial" pitchFamily="34" charset="0"/>
                <a:cs typeface="Arial" pitchFamily="34" charset="0"/>
              </a:rPr>
            </a:br>
            <a:r>
              <a:rPr lang="nl-NL" sz="4800" b="1" i="1" dirty="0" smtClean="0">
                <a:latin typeface="Arial" pitchFamily="34" charset="0"/>
                <a:cs typeface="Arial" pitchFamily="34" charset="0"/>
              </a:rPr>
              <a:t/>
            </a:r>
            <a:br>
              <a:rPr lang="nl-NL" sz="4800" b="1" i="1" dirty="0" smtClean="0">
                <a:latin typeface="Arial" pitchFamily="34" charset="0"/>
                <a:cs typeface="Arial" pitchFamily="34" charset="0"/>
              </a:rPr>
            </a:br>
            <a:r>
              <a:rPr lang="nl-NL" sz="4800" b="1" i="1" dirty="0" smtClean="0">
                <a:latin typeface="Arial" pitchFamily="34" charset="0"/>
                <a:cs typeface="Arial" pitchFamily="34" charset="0"/>
              </a:rPr>
              <a:t>vragen</a:t>
            </a:r>
            <a:br>
              <a:rPr lang="nl-NL" sz="4800" b="1" i="1" dirty="0" smtClean="0">
                <a:latin typeface="Arial" pitchFamily="34" charset="0"/>
                <a:cs typeface="Arial" pitchFamily="34" charset="0"/>
              </a:rPr>
            </a:br>
            <a:r>
              <a:rPr lang="nl-NL" sz="4800" b="1" i="1" dirty="0">
                <a:latin typeface="Arial" pitchFamily="34" charset="0"/>
                <a:cs typeface="Arial" pitchFamily="34" charset="0"/>
              </a:rPr>
              <a:t/>
            </a:r>
            <a:br>
              <a:rPr lang="nl-NL" sz="4800" b="1" i="1" dirty="0">
                <a:latin typeface="Arial" pitchFamily="34" charset="0"/>
                <a:cs typeface="Arial" pitchFamily="34" charset="0"/>
              </a:rPr>
            </a:br>
            <a:r>
              <a:rPr lang="nl-NL" sz="4800" b="1" i="1" dirty="0" smtClean="0">
                <a:latin typeface="Arial" pitchFamily="34" charset="0"/>
                <a:cs typeface="Arial" pitchFamily="34" charset="0"/>
              </a:rPr>
              <a:t>Dank voor uw komst vanavond</a:t>
            </a:r>
            <a:endParaRPr lang="nl-NL" sz="4800" b="1" i="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548680"/>
            <a:ext cx="7772400" cy="3051771"/>
          </a:xfrm>
        </p:spPr>
        <p:txBody>
          <a:bodyPr>
            <a:noAutofit/>
          </a:bodyPr>
          <a:lstStyle/>
          <a:p>
            <a:r>
              <a:rPr lang="nl-NL" sz="6000" b="1" dirty="0" smtClean="0">
                <a:latin typeface="Arial" pitchFamily="34" charset="0"/>
                <a:cs typeface="Arial" pitchFamily="34" charset="0"/>
              </a:rPr>
              <a:t>Informatieavond</a:t>
            </a:r>
            <a:br>
              <a:rPr lang="nl-NL" sz="6000" b="1" dirty="0" smtClean="0">
                <a:latin typeface="Arial" pitchFamily="34" charset="0"/>
                <a:cs typeface="Arial" pitchFamily="34" charset="0"/>
              </a:rPr>
            </a:br>
            <a:r>
              <a:rPr lang="nl-NL" sz="6000" b="1" dirty="0" smtClean="0">
                <a:latin typeface="Arial" pitchFamily="34" charset="0"/>
                <a:cs typeface="Arial" pitchFamily="34" charset="0"/>
              </a:rPr>
              <a:t>leerlingen en ouders </a:t>
            </a:r>
            <a:br>
              <a:rPr lang="nl-NL" sz="6000" b="1" dirty="0" smtClean="0">
                <a:latin typeface="Arial" pitchFamily="34" charset="0"/>
                <a:cs typeface="Arial" pitchFamily="34" charset="0"/>
              </a:rPr>
            </a:br>
            <a:r>
              <a:rPr lang="nl-NL" sz="6000" b="1" dirty="0" smtClean="0">
                <a:latin typeface="Arial" pitchFamily="34" charset="0"/>
                <a:cs typeface="Arial" pitchFamily="34" charset="0"/>
              </a:rPr>
              <a:t> mavo scholen </a:t>
            </a:r>
            <a:r>
              <a:rPr lang="nl-NL" sz="6000" b="1" dirty="0" err="1" smtClean="0">
                <a:latin typeface="Arial" pitchFamily="34" charset="0"/>
                <a:cs typeface="Arial" pitchFamily="34" charset="0"/>
              </a:rPr>
              <a:t>Dunamare</a:t>
            </a:r>
            <a:endParaRPr lang="nl-NL" sz="6000" b="1" dirty="0">
              <a:latin typeface="Arial" pitchFamily="34" charset="0"/>
              <a:cs typeface="Arial" pitchFamily="34" charset="0"/>
            </a:endParaRPr>
          </a:p>
        </p:txBody>
      </p:sp>
      <p:sp>
        <p:nvSpPr>
          <p:cNvPr id="3" name="Ondertitel 2"/>
          <p:cNvSpPr>
            <a:spLocks noGrp="1"/>
          </p:cNvSpPr>
          <p:nvPr>
            <p:ph type="subTitle" idx="1"/>
          </p:nvPr>
        </p:nvSpPr>
        <p:spPr>
          <a:xfrm>
            <a:off x="1403648" y="4221088"/>
            <a:ext cx="6400800" cy="1752600"/>
          </a:xfrm>
        </p:spPr>
        <p:txBody>
          <a:bodyPr/>
          <a:lstStyle/>
          <a:p>
            <a:r>
              <a:rPr lang="nl-NL" dirty="0" smtClean="0">
                <a:solidFill>
                  <a:schemeClr val="tx1"/>
                </a:solidFill>
              </a:rPr>
              <a:t>Overstap 4 mavo naar 4 havo</a:t>
            </a:r>
          </a:p>
          <a:p>
            <a:r>
              <a:rPr lang="nl-NL" dirty="0">
                <a:solidFill>
                  <a:schemeClr val="tx1"/>
                </a:solidFill>
              </a:rPr>
              <a:t>p</a:t>
            </a:r>
            <a:r>
              <a:rPr lang="nl-NL" dirty="0" smtClean="0">
                <a:solidFill>
                  <a:schemeClr val="tx1"/>
                </a:solidFill>
              </a:rPr>
              <a:t>er 2016-2017</a:t>
            </a:r>
            <a:endParaRPr lang="nl-NL"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NL" sz="4800" dirty="0" smtClean="0">
                <a:latin typeface="Arial" pitchFamily="34" charset="0"/>
                <a:cs typeface="Arial" pitchFamily="34" charset="0"/>
              </a:rPr>
              <a:t/>
            </a:r>
            <a:br>
              <a:rPr lang="nl-NL" sz="4800" dirty="0" smtClean="0">
                <a:latin typeface="Arial" pitchFamily="34" charset="0"/>
                <a:cs typeface="Arial" pitchFamily="34" charset="0"/>
              </a:rPr>
            </a:br>
            <a:r>
              <a:rPr lang="nl-NL" sz="4800" dirty="0">
                <a:latin typeface="Arial" pitchFamily="34" charset="0"/>
                <a:cs typeface="Arial" pitchFamily="34" charset="0"/>
              </a:rPr>
              <a:t/>
            </a:r>
            <a:br>
              <a:rPr lang="nl-NL" sz="4800" dirty="0">
                <a:latin typeface="Arial" pitchFamily="34" charset="0"/>
                <a:cs typeface="Arial" pitchFamily="34" charset="0"/>
              </a:rPr>
            </a:br>
            <a:r>
              <a:rPr lang="nl-NL" sz="4800" b="1" dirty="0" smtClean="0">
                <a:latin typeface="Arial" pitchFamily="34" charset="0"/>
                <a:cs typeface="Arial" pitchFamily="34" charset="0"/>
              </a:rPr>
              <a:t>Wat kunt u vanavond verwachten?</a:t>
            </a:r>
            <a:r>
              <a:rPr lang="nl-NL" sz="4800" dirty="0" smtClean="0">
                <a:latin typeface="Arial" pitchFamily="34" charset="0"/>
                <a:cs typeface="Arial" pitchFamily="34" charset="0"/>
              </a:rPr>
              <a:t/>
            </a:r>
            <a:br>
              <a:rPr lang="nl-NL" sz="4800" dirty="0" smtClean="0">
                <a:latin typeface="Arial" pitchFamily="34" charset="0"/>
                <a:cs typeface="Arial" pitchFamily="34" charset="0"/>
              </a:rPr>
            </a:br>
            <a:endParaRPr lang="nl-NL" sz="4800" dirty="0">
              <a:latin typeface="Arial" pitchFamily="34" charset="0"/>
              <a:cs typeface="Arial" pitchFamily="34" charset="0"/>
            </a:endParaRPr>
          </a:p>
        </p:txBody>
      </p:sp>
      <p:sp>
        <p:nvSpPr>
          <p:cNvPr id="3" name="Tijdelijke aanduiding voor inhoud 2"/>
          <p:cNvSpPr>
            <a:spLocks noGrp="1"/>
          </p:cNvSpPr>
          <p:nvPr>
            <p:ph idx="1"/>
          </p:nvPr>
        </p:nvSpPr>
        <p:spPr>
          <a:xfrm>
            <a:off x="467544" y="2060848"/>
            <a:ext cx="8229600" cy="4525963"/>
          </a:xfrm>
        </p:spPr>
        <p:txBody>
          <a:bodyPr/>
          <a:lstStyle/>
          <a:p>
            <a:r>
              <a:rPr lang="nl-NL" dirty="0" smtClean="0">
                <a:latin typeface="Arial" pitchFamily="34" charset="0"/>
                <a:cs typeface="Arial" pitchFamily="34" charset="0"/>
              </a:rPr>
              <a:t>Voorstellen</a:t>
            </a:r>
            <a:endParaRPr lang="nl-NL" dirty="0" smtClean="0">
              <a:latin typeface="Arial" pitchFamily="34" charset="0"/>
              <a:cs typeface="Arial" pitchFamily="34" charset="0"/>
            </a:endParaRPr>
          </a:p>
          <a:p>
            <a:r>
              <a:rPr lang="nl-NL" dirty="0" smtClean="0">
                <a:latin typeface="Arial" pitchFamily="34" charset="0"/>
                <a:cs typeface="Arial" pitchFamily="34" charset="0"/>
              </a:rPr>
              <a:t>Algemene inleiding</a:t>
            </a:r>
          </a:p>
          <a:p>
            <a:r>
              <a:rPr lang="nl-NL" dirty="0" smtClean="0">
                <a:latin typeface="Arial" pitchFamily="34" charset="0"/>
                <a:cs typeface="Arial" pitchFamily="34" charset="0"/>
              </a:rPr>
              <a:t>4 havo in detail</a:t>
            </a:r>
          </a:p>
          <a:p>
            <a:r>
              <a:rPr lang="nl-NL" dirty="0" smtClean="0">
                <a:latin typeface="Arial" pitchFamily="34" charset="0"/>
                <a:cs typeface="Arial" pitchFamily="34" charset="0"/>
              </a:rPr>
              <a:t>Afspraken en tijdpad</a:t>
            </a:r>
          </a:p>
          <a:p>
            <a:r>
              <a:rPr lang="nl-NL" dirty="0" smtClean="0">
                <a:latin typeface="Arial" pitchFamily="34" charset="0"/>
                <a:cs typeface="Arial" pitchFamily="34" charset="0"/>
              </a:rPr>
              <a:t>Een leerling aan het woord en vragen</a:t>
            </a:r>
          </a:p>
          <a:p>
            <a:pPr>
              <a:buNone/>
            </a:pPr>
            <a:endParaRPr lang="nl-NL" dirty="0"/>
          </a:p>
        </p:txBody>
      </p:sp>
    </p:spTree>
    <p:extLst>
      <p:ext uri="{BB962C8B-B14F-4D97-AF65-F5344CB8AC3E}">
        <p14:creationId xmlns:p14="http://schemas.microsoft.com/office/powerpoint/2010/main" val="17662876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NL" sz="4800" b="1" dirty="0" smtClean="0">
                <a:latin typeface="Arial" pitchFamily="34" charset="0"/>
                <a:cs typeface="Arial" pitchFamily="34" charset="0"/>
              </a:rPr>
              <a:t>Voorstellen</a:t>
            </a:r>
            <a:endParaRPr lang="nl-NL" sz="4800" b="1" dirty="0">
              <a:latin typeface="Arial" pitchFamily="34" charset="0"/>
              <a:cs typeface="Arial" pitchFamily="34" charset="0"/>
            </a:endParaRPr>
          </a:p>
        </p:txBody>
      </p:sp>
      <p:sp>
        <p:nvSpPr>
          <p:cNvPr id="3" name="Tijdelijke aanduiding voor inhoud 2"/>
          <p:cNvSpPr>
            <a:spLocks noGrp="1"/>
          </p:cNvSpPr>
          <p:nvPr>
            <p:ph idx="1"/>
          </p:nvPr>
        </p:nvSpPr>
        <p:spPr>
          <a:xfrm>
            <a:off x="107504" y="1340768"/>
            <a:ext cx="9361040" cy="4929411"/>
          </a:xfrm>
        </p:spPr>
        <p:txBody>
          <a:bodyPr>
            <a:normAutofit fontScale="92500" lnSpcReduction="10000"/>
          </a:bodyPr>
          <a:lstStyle/>
          <a:p>
            <a:pPr>
              <a:buNone/>
            </a:pPr>
            <a:r>
              <a:rPr lang="nl-NL" sz="2800" dirty="0" smtClean="0">
                <a:latin typeface="Arial" pitchFamily="34" charset="0"/>
                <a:cs typeface="Arial" pitchFamily="34" charset="0"/>
              </a:rPr>
              <a:t>Rector			Arnold van </a:t>
            </a:r>
            <a:r>
              <a:rPr lang="nl-NL" sz="2800" dirty="0" err="1" smtClean="0">
                <a:latin typeface="Arial" pitchFamily="34" charset="0"/>
                <a:cs typeface="Arial" pitchFamily="34" charset="0"/>
              </a:rPr>
              <a:t>Gessel</a:t>
            </a:r>
            <a:endParaRPr lang="nl-NL" sz="2800" dirty="0" smtClean="0">
              <a:latin typeface="Arial" pitchFamily="34" charset="0"/>
              <a:cs typeface="Arial" pitchFamily="34" charset="0"/>
            </a:endParaRPr>
          </a:p>
          <a:p>
            <a:pPr>
              <a:buNone/>
            </a:pPr>
            <a:r>
              <a:rPr lang="nl-NL" sz="2800" dirty="0" smtClean="0">
                <a:latin typeface="Arial" pitchFamily="34" charset="0"/>
                <a:cs typeface="Arial" pitchFamily="34" charset="0"/>
              </a:rPr>
              <a:t>Decaan 			Anouk </a:t>
            </a:r>
            <a:r>
              <a:rPr lang="nl-NL" sz="2800" dirty="0" err="1" smtClean="0">
                <a:latin typeface="Arial" pitchFamily="34" charset="0"/>
                <a:cs typeface="Arial" pitchFamily="34" charset="0"/>
              </a:rPr>
              <a:t>Filius</a:t>
            </a:r>
            <a:endParaRPr lang="nl-NL" sz="2800" dirty="0" smtClean="0">
              <a:latin typeface="Arial" pitchFamily="34" charset="0"/>
              <a:cs typeface="Arial" pitchFamily="34" charset="0"/>
            </a:endParaRPr>
          </a:p>
          <a:p>
            <a:pPr>
              <a:buNone/>
            </a:pPr>
            <a:r>
              <a:rPr lang="nl-NL" sz="2800" dirty="0" smtClean="0">
                <a:latin typeface="Arial" pitchFamily="34" charset="0"/>
                <a:cs typeface="Arial" pitchFamily="34" charset="0"/>
              </a:rPr>
              <a:t>Coördinator 345 havo	Marike Kruize</a:t>
            </a:r>
          </a:p>
          <a:p>
            <a:pPr>
              <a:buNone/>
            </a:pPr>
            <a:r>
              <a:rPr lang="nl-NL" sz="2800" dirty="0">
                <a:latin typeface="Arial" pitchFamily="34" charset="0"/>
                <a:cs typeface="Arial" pitchFamily="34" charset="0"/>
              </a:rPr>
              <a:t>Leerling 4 havo		Quinten van der Veer</a:t>
            </a:r>
          </a:p>
          <a:p>
            <a:pPr>
              <a:buNone/>
            </a:pPr>
            <a:r>
              <a:rPr lang="nl-NL" sz="2800" dirty="0" smtClean="0">
                <a:latin typeface="Arial" pitchFamily="34" charset="0"/>
                <a:cs typeface="Arial" pitchFamily="34" charset="0"/>
              </a:rPr>
              <a:t>Teamleider, </a:t>
            </a:r>
            <a:r>
              <a:rPr lang="nl-NL" sz="2800" dirty="0" err="1" smtClean="0">
                <a:latin typeface="Arial" pitchFamily="34" charset="0"/>
                <a:cs typeface="Arial" pitchFamily="34" charset="0"/>
              </a:rPr>
              <a:t>plv</a:t>
            </a:r>
            <a:r>
              <a:rPr lang="nl-NL" sz="2800" dirty="0" smtClean="0">
                <a:latin typeface="Arial" pitchFamily="34" charset="0"/>
                <a:cs typeface="Arial" pitchFamily="34" charset="0"/>
              </a:rPr>
              <a:t>. rector	Arjan van Waveren</a:t>
            </a:r>
          </a:p>
          <a:p>
            <a:pPr>
              <a:buNone/>
            </a:pPr>
            <a:endParaRPr lang="nl-NL" sz="2800" dirty="0">
              <a:latin typeface="Arial" pitchFamily="34" charset="0"/>
              <a:cs typeface="Arial" pitchFamily="34" charset="0"/>
            </a:endParaRPr>
          </a:p>
          <a:p>
            <a:pPr>
              <a:buNone/>
            </a:pPr>
            <a:r>
              <a:rPr lang="nl-NL" sz="2800" dirty="0" smtClean="0">
                <a:latin typeface="Arial" pitchFamily="34" charset="0"/>
                <a:cs typeface="Arial" pitchFamily="34" charset="0"/>
              </a:rPr>
              <a:t>Aanwezige schoolleiders/decanen/ouders/leerlingen:</a:t>
            </a:r>
          </a:p>
          <a:p>
            <a:pPr>
              <a:buNone/>
            </a:pPr>
            <a:r>
              <a:rPr lang="nl-NL" sz="2800" dirty="0" smtClean="0">
                <a:latin typeface="Arial" pitchFamily="34" charset="0"/>
                <a:cs typeface="Arial" pitchFamily="34" charset="0"/>
              </a:rPr>
              <a:t>	Wim </a:t>
            </a:r>
            <a:r>
              <a:rPr lang="nl-NL" sz="2800" dirty="0" err="1" smtClean="0">
                <a:latin typeface="Arial" pitchFamily="34" charset="0"/>
                <a:cs typeface="Arial" pitchFamily="34" charset="0"/>
              </a:rPr>
              <a:t>Gertenbach</a:t>
            </a:r>
            <a:r>
              <a:rPr lang="nl-NL" sz="2800" dirty="0" smtClean="0">
                <a:latin typeface="Arial" pitchFamily="34" charset="0"/>
                <a:cs typeface="Arial" pitchFamily="34" charset="0"/>
              </a:rPr>
              <a:t> College: 		Fred van Zanten</a:t>
            </a:r>
          </a:p>
          <a:p>
            <a:pPr>
              <a:buNone/>
            </a:pPr>
            <a:r>
              <a:rPr lang="nl-NL" sz="2800" dirty="0" smtClean="0">
                <a:latin typeface="Arial" pitchFamily="34" charset="0"/>
                <a:cs typeface="Arial" pitchFamily="34" charset="0"/>
              </a:rPr>
              <a:t>	Montessori College Aerdenhout: 	Daan Nieuwenhuizen</a:t>
            </a:r>
          </a:p>
          <a:p>
            <a:pPr>
              <a:buNone/>
            </a:pPr>
            <a:r>
              <a:rPr lang="nl-NL" sz="2800" dirty="0" smtClean="0">
                <a:latin typeface="Arial" pitchFamily="34" charset="0"/>
                <a:cs typeface="Arial" pitchFamily="34" charset="0"/>
              </a:rPr>
              <a:t>	Haarlem College: 			Viola Scheerder</a:t>
            </a:r>
          </a:p>
          <a:p>
            <a:pPr>
              <a:buNone/>
            </a:pPr>
            <a:r>
              <a:rPr lang="nl-NL" sz="2800" dirty="0" smtClean="0">
                <a:latin typeface="Arial" pitchFamily="34" charset="0"/>
                <a:cs typeface="Arial" pitchFamily="34" charset="0"/>
              </a:rPr>
              <a:t>	Hartenlust:</a:t>
            </a:r>
          </a:p>
          <a:p>
            <a:pPr>
              <a:buNone/>
            </a:pPr>
            <a:endParaRPr lang="nl-NL" sz="2800" dirty="0" smtClean="0">
              <a:latin typeface="Arial" pitchFamily="34" charset="0"/>
              <a:cs typeface="Arial" pitchFamily="34" charset="0"/>
            </a:endParaRPr>
          </a:p>
          <a:p>
            <a:pPr>
              <a:buNone/>
            </a:pPr>
            <a:endParaRPr lang="nl-NL" sz="2800" dirty="0" smtClean="0">
              <a:latin typeface="Arial" pitchFamily="34" charset="0"/>
              <a:cs typeface="Arial" pitchFamily="34" charset="0"/>
            </a:endParaRPr>
          </a:p>
          <a:p>
            <a:pPr>
              <a:buNone/>
            </a:pPr>
            <a:endParaRPr lang="nl-NL" sz="2800" dirty="0" smtClean="0">
              <a:latin typeface="Arial" pitchFamily="34" charset="0"/>
              <a:cs typeface="Arial" pitchFamily="34" charset="0"/>
            </a:endParaRPr>
          </a:p>
          <a:p>
            <a:pPr>
              <a:buNone/>
            </a:pPr>
            <a:endParaRPr lang="nl-NL" sz="2800" dirty="0" smtClean="0">
              <a:latin typeface="Arial" pitchFamily="34" charset="0"/>
              <a:cs typeface="Arial" pitchFamily="34" charset="0"/>
            </a:endParaRPr>
          </a:p>
        </p:txBody>
      </p:sp>
    </p:spTree>
    <p:extLst>
      <p:ext uri="{BB962C8B-B14F-4D97-AF65-F5344CB8AC3E}">
        <p14:creationId xmlns:p14="http://schemas.microsoft.com/office/powerpoint/2010/main" val="20193461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Onderwijs op Het Schoter</a:t>
            </a:r>
            <a:endParaRPr lang="nl-NL" dirty="0"/>
          </a:p>
        </p:txBody>
      </p:sp>
      <p:sp>
        <p:nvSpPr>
          <p:cNvPr id="3" name="Tijdelijke aanduiding voor inhoud 2"/>
          <p:cNvSpPr>
            <a:spLocks noGrp="1"/>
          </p:cNvSpPr>
          <p:nvPr>
            <p:ph idx="1"/>
          </p:nvPr>
        </p:nvSpPr>
        <p:spPr>
          <a:xfrm>
            <a:off x="457200" y="1340768"/>
            <a:ext cx="8229600" cy="4785395"/>
          </a:xfrm>
        </p:spPr>
        <p:txBody>
          <a:bodyPr>
            <a:normAutofit/>
          </a:bodyPr>
          <a:lstStyle/>
          <a:p>
            <a:pPr marL="0" indent="0">
              <a:buNone/>
            </a:pPr>
            <a:r>
              <a:rPr lang="nl-NL" dirty="0" smtClean="0"/>
              <a:t>Onderwijskundig </a:t>
            </a:r>
            <a:r>
              <a:rPr lang="nl-NL" dirty="0" smtClean="0"/>
              <a:t>concept Het Volledig Leren</a:t>
            </a:r>
          </a:p>
          <a:p>
            <a:endParaRPr lang="nl-NL" dirty="0" smtClean="0"/>
          </a:p>
          <a:p>
            <a:pPr lvl="1"/>
            <a:r>
              <a:rPr lang="nl-NL" dirty="0" smtClean="0"/>
              <a:t>Activerende didactiek</a:t>
            </a:r>
          </a:p>
          <a:p>
            <a:pPr lvl="1"/>
            <a:r>
              <a:rPr lang="nl-NL" dirty="0" smtClean="0"/>
              <a:t>Ontwikkelen (lees)vaardigheden</a:t>
            </a:r>
            <a:endParaRPr lang="nl-NL" dirty="0"/>
          </a:p>
          <a:p>
            <a:pPr lvl="1"/>
            <a:r>
              <a:rPr lang="nl-NL" dirty="0" smtClean="0"/>
              <a:t>Veelvuldig geven van feedback</a:t>
            </a:r>
          </a:p>
          <a:p>
            <a:pPr marL="457200" lvl="1" indent="0">
              <a:buNone/>
            </a:pPr>
            <a:endParaRPr lang="nl-NL" dirty="0"/>
          </a:p>
        </p:txBody>
      </p:sp>
    </p:spTree>
    <p:extLst>
      <p:ext uri="{BB962C8B-B14F-4D97-AF65-F5344CB8AC3E}">
        <p14:creationId xmlns:p14="http://schemas.microsoft.com/office/powerpoint/2010/main" val="8334086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79512" y="188640"/>
            <a:ext cx="8856984" cy="6408712"/>
          </a:xfrm>
        </p:spPr>
        <p:txBody>
          <a:bodyPr>
            <a:normAutofit fontScale="70000" lnSpcReduction="20000"/>
          </a:bodyPr>
          <a:lstStyle/>
          <a:p>
            <a:pPr marL="0" indent="0">
              <a:buNone/>
            </a:pPr>
            <a:r>
              <a:rPr lang="nl-NL" b="1" dirty="0" smtClean="0"/>
              <a:t>Iets uitgebreider voor thuis, deze </a:t>
            </a:r>
            <a:r>
              <a:rPr lang="nl-NL" b="1" dirty="0" err="1" smtClean="0"/>
              <a:t>powerpoint</a:t>
            </a:r>
            <a:r>
              <a:rPr lang="nl-NL" b="1" dirty="0" smtClean="0"/>
              <a:t> komt op de site:</a:t>
            </a:r>
          </a:p>
          <a:p>
            <a:pPr marL="0" indent="0">
              <a:buNone/>
            </a:pPr>
            <a:endParaRPr lang="nl-NL" b="1" dirty="0" smtClean="0"/>
          </a:p>
          <a:p>
            <a:pPr marL="0" indent="0">
              <a:buNone/>
            </a:pPr>
            <a:r>
              <a:rPr lang="nl-NL" sz="3400" b="1" dirty="0" smtClean="0"/>
              <a:t>Visie </a:t>
            </a:r>
            <a:r>
              <a:rPr lang="nl-NL" sz="3400" b="1" dirty="0"/>
              <a:t>op leren</a:t>
            </a:r>
            <a:br>
              <a:rPr lang="nl-NL" sz="3400" b="1" dirty="0"/>
            </a:br>
            <a:r>
              <a:rPr lang="nl-NL" sz="3400" dirty="0"/>
              <a:t>Onze missie is dat kinderen leren om zich optimaal voor te bereiden op een actieve rol in een steeds internationaler wordende samenleving. Belangrijk is dat leerlingen altijd het gevoel hebben om te (kunnen) leren. Vanuit die overtuiging volgen wij het principe van </a:t>
            </a:r>
            <a:r>
              <a:rPr lang="nl-NL" sz="3400" i="1" dirty="0"/>
              <a:t>Volledig Leren</a:t>
            </a:r>
            <a:r>
              <a:rPr lang="nl-NL" sz="3400" dirty="0"/>
              <a:t>, met de volgende pijlers</a:t>
            </a:r>
            <a:r>
              <a:rPr lang="nl-NL" sz="3400" dirty="0" smtClean="0"/>
              <a:t>:</a:t>
            </a:r>
            <a:endParaRPr lang="nl-NL" sz="3400" dirty="0"/>
          </a:p>
          <a:p>
            <a:pPr lvl="0"/>
            <a:r>
              <a:rPr lang="nl-NL" sz="3400" dirty="0"/>
              <a:t>elke les weet je wat je aan het leren bent, controleer je of je dat beheerst en, als dat niet zo is, weet je wat je kunt doen om het gat in kennen en kunnen te dichten;</a:t>
            </a:r>
          </a:p>
          <a:p>
            <a:pPr lvl="0"/>
            <a:r>
              <a:rPr lang="nl-NL" sz="3400" dirty="0"/>
              <a:t>iedere leraar gebruikt de hele les activerende werkvormen om ervoor te zorgen dat je aan het denken en dus aan het leren bent;</a:t>
            </a:r>
          </a:p>
          <a:p>
            <a:pPr lvl="0"/>
            <a:r>
              <a:rPr lang="nl-NL" sz="3400" dirty="0"/>
              <a:t>waar dat maar kan, besteden leraren aandacht aan vaardigheden om te leren. Leesvaardigheid speelt in vrijwel alle lessen een centrale rol en je leert dat je antwoorden op moeilijke vragen niet altijd uit je hoofd hoeft te weten maar dat je die ook kunt maken. Daarnaast krijgen vaardigheden om samen te werken en onderzoek te doen veel aandacht;</a:t>
            </a:r>
          </a:p>
          <a:p>
            <a:pPr lvl="0"/>
            <a:r>
              <a:rPr lang="nl-NL" sz="3400" dirty="0"/>
              <a:t>de leraar heeft ook oog voor je talenten en hoe je je voelt.</a:t>
            </a:r>
          </a:p>
          <a:p>
            <a:endParaRPr lang="nl-NL" sz="3400" dirty="0"/>
          </a:p>
        </p:txBody>
      </p:sp>
    </p:spTree>
    <p:extLst>
      <p:ext uri="{BB962C8B-B14F-4D97-AF65-F5344CB8AC3E}">
        <p14:creationId xmlns:p14="http://schemas.microsoft.com/office/powerpoint/2010/main" val="665546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620688"/>
            <a:ext cx="8229600" cy="1143000"/>
          </a:xfrm>
        </p:spPr>
        <p:txBody>
          <a:bodyPr>
            <a:normAutofit fontScale="90000"/>
          </a:bodyPr>
          <a:lstStyle/>
          <a:p>
            <a:r>
              <a:rPr lang="nl-NL" dirty="0"/>
              <a:t>Het </a:t>
            </a:r>
            <a:r>
              <a:rPr lang="nl-NL" dirty="0" err="1"/>
              <a:t>Schoter</a:t>
            </a:r>
            <a:r>
              <a:rPr lang="nl-NL" dirty="0"/>
              <a:t> in paar cijfers en </a:t>
            </a:r>
            <a:r>
              <a:rPr lang="nl-NL" dirty="0" smtClean="0"/>
              <a:t>woorden</a:t>
            </a:r>
            <a:r>
              <a:rPr lang="nl-NL" dirty="0"/>
              <a:t/>
            </a:r>
            <a:br>
              <a:rPr lang="nl-NL" dirty="0"/>
            </a:br>
            <a:endParaRPr lang="nl-NL" dirty="0"/>
          </a:p>
        </p:txBody>
      </p:sp>
      <p:sp>
        <p:nvSpPr>
          <p:cNvPr id="3" name="Tijdelijke aanduiding voor inhoud 2"/>
          <p:cNvSpPr>
            <a:spLocks noGrp="1"/>
          </p:cNvSpPr>
          <p:nvPr>
            <p:ph idx="1"/>
          </p:nvPr>
        </p:nvSpPr>
        <p:spPr/>
        <p:txBody>
          <a:bodyPr>
            <a:normAutofit fontScale="92500" lnSpcReduction="20000"/>
          </a:bodyPr>
          <a:lstStyle/>
          <a:p>
            <a:endParaRPr lang="nl-NL" dirty="0"/>
          </a:p>
          <a:p>
            <a:r>
              <a:rPr lang="nl-NL" dirty="0" smtClean="0"/>
              <a:t>1000 leerlingen</a:t>
            </a:r>
          </a:p>
          <a:p>
            <a:r>
              <a:rPr lang="nl-NL" dirty="0" smtClean="0"/>
              <a:t>60 minutenrooster</a:t>
            </a:r>
          </a:p>
          <a:p>
            <a:endParaRPr lang="nl-NL" dirty="0"/>
          </a:p>
          <a:p>
            <a:r>
              <a:rPr lang="nl-NL" dirty="0" smtClean="0"/>
              <a:t>Nederlands, Engels en wiskunde</a:t>
            </a:r>
          </a:p>
          <a:p>
            <a:r>
              <a:rPr lang="nl-NL" dirty="0" smtClean="0"/>
              <a:t>Theater en sport</a:t>
            </a:r>
          </a:p>
          <a:p>
            <a:r>
              <a:rPr lang="nl-NL" dirty="0" smtClean="0"/>
              <a:t>Sfeer in de school</a:t>
            </a:r>
          </a:p>
          <a:p>
            <a:endParaRPr lang="nl-NL" dirty="0"/>
          </a:p>
          <a:p>
            <a:r>
              <a:rPr lang="nl-NL" dirty="0" smtClean="0"/>
              <a:t>Toekomst van de school</a:t>
            </a:r>
            <a:endParaRPr lang="nl-NL" dirty="0"/>
          </a:p>
        </p:txBody>
      </p:sp>
    </p:spTree>
    <p:extLst>
      <p:ext uri="{BB962C8B-B14F-4D97-AF65-F5344CB8AC3E}">
        <p14:creationId xmlns:p14="http://schemas.microsoft.com/office/powerpoint/2010/main" val="3036521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Toelatingscriteria 4 havo</a:t>
            </a:r>
            <a:endParaRPr lang="nl-NL" dirty="0"/>
          </a:p>
        </p:txBody>
      </p:sp>
      <p:sp>
        <p:nvSpPr>
          <p:cNvPr id="3" name="Tijdelijke aanduiding voor inhoud 2"/>
          <p:cNvSpPr>
            <a:spLocks noGrp="1"/>
          </p:cNvSpPr>
          <p:nvPr>
            <p:ph idx="1"/>
          </p:nvPr>
        </p:nvSpPr>
        <p:spPr/>
        <p:txBody>
          <a:bodyPr>
            <a:normAutofit fontScale="92500" lnSpcReduction="10000"/>
          </a:bodyPr>
          <a:lstStyle/>
          <a:p>
            <a:r>
              <a:rPr lang="nl-NL" dirty="0" smtClean="0"/>
              <a:t>Aanmelding </a:t>
            </a:r>
            <a:r>
              <a:rPr lang="nl-NL" dirty="0" smtClean="0"/>
              <a:t>via afleverende school</a:t>
            </a:r>
          </a:p>
          <a:p>
            <a:pPr marL="0" indent="0">
              <a:buNone/>
            </a:pPr>
            <a:r>
              <a:rPr lang="nl-NL" dirty="0"/>
              <a:t>	</a:t>
            </a:r>
            <a:r>
              <a:rPr lang="nl-NL" dirty="0" smtClean="0"/>
              <a:t>Positief advies alle docenten (kan nu reeds 	afgegeven worden), en warme overdracht 	door afleverende school</a:t>
            </a:r>
          </a:p>
          <a:p>
            <a:r>
              <a:rPr lang="nl-NL" dirty="0" smtClean="0"/>
              <a:t>Motivatiebrief en gesprek met Marike Kruize</a:t>
            </a:r>
          </a:p>
          <a:p>
            <a:r>
              <a:rPr lang="nl-NL" dirty="0" smtClean="0"/>
              <a:t>Gemiddeld 6,8 voor je eindexamen </a:t>
            </a:r>
            <a:endParaRPr lang="nl-NL" dirty="0"/>
          </a:p>
          <a:p>
            <a:pPr marL="0" indent="0">
              <a:buNone/>
            </a:pPr>
            <a:r>
              <a:rPr lang="nl-NL" dirty="0" smtClean="0"/>
              <a:t>(Je telt de behaalde eindcijfers voor je eindexamen op (1 * 6 + 4 * 7 + 1 * 8) en deelt dat door aantal cijfers (6). In dit voorbeeld dus een 7,0 gemiddeld.)</a:t>
            </a:r>
            <a:endParaRPr lang="nl-NL" dirty="0"/>
          </a:p>
        </p:txBody>
      </p:sp>
    </p:spTree>
    <p:extLst>
      <p:ext uri="{BB962C8B-B14F-4D97-AF65-F5344CB8AC3E}">
        <p14:creationId xmlns:p14="http://schemas.microsoft.com/office/powerpoint/2010/main" val="18499278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nl-NL" b="1" dirty="0" smtClean="0"/>
              <a:t>Profielen</a:t>
            </a:r>
            <a:endParaRPr lang="nl-NL" b="1" dirty="0"/>
          </a:p>
        </p:txBody>
      </p:sp>
      <p:sp>
        <p:nvSpPr>
          <p:cNvPr id="2" name="Tijdelijke aanduiding voor inhoud 1"/>
          <p:cNvSpPr>
            <a:spLocks noGrp="1"/>
          </p:cNvSpPr>
          <p:nvPr>
            <p:ph idx="1"/>
          </p:nvPr>
        </p:nvSpPr>
        <p:spPr>
          <a:xfrm>
            <a:off x="1259632" y="1700809"/>
            <a:ext cx="7416824" cy="3960440"/>
          </a:xfrm>
        </p:spPr>
        <p:txBody>
          <a:bodyPr>
            <a:normAutofit lnSpcReduction="10000"/>
          </a:bodyPr>
          <a:lstStyle/>
          <a:p>
            <a:pPr marL="0" indent="0">
              <a:buNone/>
            </a:pPr>
            <a:r>
              <a:rPr lang="nl-NL" sz="2800" i="1" dirty="0" smtClean="0"/>
              <a:t>Anouk</a:t>
            </a:r>
          </a:p>
          <a:p>
            <a:r>
              <a:rPr lang="nl-NL" sz="2800" dirty="0" smtClean="0"/>
              <a:t>Cultuur &amp; Maatschappij</a:t>
            </a:r>
          </a:p>
          <a:p>
            <a:pPr marL="0" indent="0">
              <a:buNone/>
            </a:pPr>
            <a:endParaRPr lang="nl-NL" sz="2800" dirty="0" smtClean="0"/>
          </a:p>
          <a:p>
            <a:r>
              <a:rPr lang="nl-NL" sz="2800" dirty="0" smtClean="0"/>
              <a:t>Economie &amp; Maatschappij</a:t>
            </a:r>
          </a:p>
          <a:p>
            <a:pPr marL="0" indent="0">
              <a:buNone/>
            </a:pPr>
            <a:endParaRPr lang="nl-NL" sz="2800" dirty="0" smtClean="0"/>
          </a:p>
          <a:p>
            <a:r>
              <a:rPr lang="nl-NL" sz="2800" dirty="0" smtClean="0"/>
              <a:t>Natuur &amp; Gezondheid</a:t>
            </a:r>
          </a:p>
          <a:p>
            <a:pPr marL="0" indent="0">
              <a:buNone/>
            </a:pPr>
            <a:endParaRPr lang="nl-NL" sz="2800" dirty="0" smtClean="0"/>
          </a:p>
          <a:p>
            <a:r>
              <a:rPr lang="nl-NL" sz="2800" dirty="0" smtClean="0"/>
              <a:t>Natuur &amp; Techniek</a:t>
            </a:r>
          </a:p>
          <a:p>
            <a:pPr>
              <a:buNone/>
            </a:pPr>
            <a:endParaRPr lang="nl-NL" dirty="0" smtClean="0"/>
          </a:p>
          <a:p>
            <a:endParaRPr lang="nl-NL" dirty="0" smtClean="0"/>
          </a:p>
          <a:p>
            <a:endParaRPr lang="nl-NL" dirty="0" smtClean="0"/>
          </a:p>
          <a:p>
            <a:endParaRPr lang="nl-NL" dirty="0" smtClean="0"/>
          </a:p>
          <a:p>
            <a:endParaRPr lang="nl-NL" dirty="0" smtClean="0"/>
          </a:p>
          <a:p>
            <a:endParaRPr lang="nl-NL" dirty="0"/>
          </a:p>
        </p:txBody>
      </p:sp>
    </p:spTree>
    <p:extLst>
      <p:ext uri="{BB962C8B-B14F-4D97-AF65-F5344CB8AC3E}">
        <p14:creationId xmlns:p14="http://schemas.microsoft.com/office/powerpoint/2010/main" val="1640003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Aangepast 27">
      <a:dk1>
        <a:sysClr val="windowText" lastClr="000000"/>
      </a:dk1>
      <a:lt1>
        <a:srgbClr val="00B0F0"/>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0E4DD1F43CC384CA5452F17604CB8F7" ma:contentTypeVersion="0" ma:contentTypeDescription="Een nieuw document maken." ma:contentTypeScope="" ma:versionID="c0722b5149c304964566e031b462ce72">
  <xsd:schema xmlns:xsd="http://www.w3.org/2001/XMLSchema" xmlns:xs="http://www.w3.org/2001/XMLSchema" xmlns:p="http://schemas.microsoft.com/office/2006/metadata/properties" targetNamespace="http://schemas.microsoft.com/office/2006/metadata/properties" ma:root="true" ma:fieldsID="b118b0825d757084c8d1e1ffd33f200c">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ma:readOnly="tru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530143D-688A-4196-9374-ADDF4F7BF020}">
  <ds:schemaRefs>
    <ds:schemaRef ds:uri="http://schemas.microsoft.com/sharepoint/v3/contenttype/forms"/>
  </ds:schemaRefs>
</ds:datastoreItem>
</file>

<file path=customXml/itemProps2.xml><?xml version="1.0" encoding="utf-8"?>
<ds:datastoreItem xmlns:ds="http://schemas.openxmlformats.org/officeDocument/2006/customXml" ds:itemID="{0140A45A-F652-4AF4-BFF3-AD2B402325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1DF09934-CCAF-45CC-B3F0-76165E0B5FF7}">
  <ds:schemaRefs>
    <ds:schemaRef ds:uri="http://www.w3.org/XML/1998/namespace"/>
    <ds:schemaRef ds:uri="http://purl.org/dc/dcmitype/"/>
    <ds:schemaRef ds:uri="http://schemas.openxmlformats.org/package/2006/metadata/core-properties"/>
    <ds:schemaRef ds:uri="http://purl.org/dc/terms/"/>
    <ds:schemaRef ds:uri="http://purl.org/dc/elements/1.1/"/>
    <ds:schemaRef ds:uri="http://schemas.microsoft.com/office/2006/metadata/properties"/>
    <ds:schemaRef ds:uri="http://schemas.microsoft.com/office/2006/documentManagement/typ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748</TotalTime>
  <Words>363</Words>
  <Application>Microsoft Office PowerPoint</Application>
  <PresentationFormat>Diavoorstelling (4:3)</PresentationFormat>
  <Paragraphs>152</Paragraphs>
  <Slides>17</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17</vt:i4>
      </vt:variant>
    </vt:vector>
  </HeadingPairs>
  <TitlesOfParts>
    <vt:vector size="21" baseType="lpstr">
      <vt:lpstr>Arial</vt:lpstr>
      <vt:lpstr>Calibri</vt:lpstr>
      <vt:lpstr>Wingdings</vt:lpstr>
      <vt:lpstr>Office-thema</vt:lpstr>
      <vt:lpstr>PowerPoint-presentatie</vt:lpstr>
      <vt:lpstr>Informatieavond leerlingen en ouders   mavo scholen Dunamare</vt:lpstr>
      <vt:lpstr>  Wat kunt u vanavond verwachten? </vt:lpstr>
      <vt:lpstr>Voorstellen</vt:lpstr>
      <vt:lpstr>Onderwijs op Het Schoter</vt:lpstr>
      <vt:lpstr>PowerPoint-presentatie</vt:lpstr>
      <vt:lpstr>Het Schoter in paar cijfers en woorden </vt:lpstr>
      <vt:lpstr>Toelatingscriteria 4 havo</vt:lpstr>
      <vt:lpstr>Profielen</vt:lpstr>
      <vt:lpstr>Opbouw van de profielen</vt:lpstr>
      <vt:lpstr>Cultuur en maatschappij</vt:lpstr>
      <vt:lpstr>Economie en maatschappij</vt:lpstr>
      <vt:lpstr>Natuur en gezondheid</vt:lpstr>
      <vt:lpstr>Natuur en techniek</vt:lpstr>
      <vt:lpstr> Om over na te denken </vt:lpstr>
      <vt:lpstr>Om ook over na te denken</vt:lpstr>
      <vt:lpstr>Het woord aan u en ..  Quinten van der Veer  vragen  Dank voor uw komst vanavond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Josephine Hooijberg</dc:creator>
  <cp:lastModifiedBy>Waveren, A. van</cp:lastModifiedBy>
  <cp:revision>81</cp:revision>
  <cp:lastPrinted>2014-09-11T10:35:01Z</cp:lastPrinted>
  <dcterms:created xsi:type="dcterms:W3CDTF">2011-10-04T18:42:29Z</dcterms:created>
  <dcterms:modified xsi:type="dcterms:W3CDTF">2016-03-17T12:56:12Z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0x01010050E4DD1F43CC384CA5452F17604CB8F7</vt:lpwstr>
  </property>
</Properties>
</file>