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24"/>
  </p:handoutMasterIdLst>
  <p:sldIdLst>
    <p:sldId id="281" r:id="rId5"/>
    <p:sldId id="300" r:id="rId6"/>
    <p:sldId id="276" r:id="rId7"/>
    <p:sldId id="260" r:id="rId8"/>
    <p:sldId id="290" r:id="rId9"/>
    <p:sldId id="265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64" r:id="rId19"/>
    <p:sldId id="269" r:id="rId20"/>
    <p:sldId id="272" r:id="rId21"/>
    <p:sldId id="258" r:id="rId22"/>
    <p:sldId id="299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7" d="100"/>
          <a:sy n="87" d="100"/>
        </p:scale>
        <p:origin x="2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3217-10D8-4171-AAE9-625358DBD56B}" type="datetimeFigureOut">
              <a:rPr lang="nl-NL" smtClean="0"/>
              <a:t>24-1-2017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2069-E058-497C-B8A5-68CF8A5ED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5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00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24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68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17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7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24-1-2017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62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24-1-2017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24-1-2017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9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38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24-1-2017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8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C985-B5C7-4F13-AE88-7ED5554F6185}" type="datetimeFigureOut">
              <a:rPr lang="nl-NL" smtClean="0"/>
              <a:pPr/>
              <a:t>24-1-2017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8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39593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12572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dirty="0" smtClean="0"/>
              <a:t>Anouk Filius</a:t>
            </a:r>
            <a:br>
              <a:rPr lang="nl-NL" sz="3200" dirty="0" smtClean="0"/>
            </a:br>
            <a:r>
              <a:rPr lang="nl-NL" sz="3200" dirty="0" smtClean="0"/>
              <a:t>Decaan </a:t>
            </a:r>
            <a:r>
              <a:rPr lang="nl-NL" sz="3200" dirty="0" err="1" smtClean="0"/>
              <a:t>tto</a:t>
            </a:r>
            <a:r>
              <a:rPr lang="nl-NL" sz="3200" dirty="0" smtClean="0"/>
              <a:t>, atheneum, havo, mavo</a:t>
            </a:r>
            <a:endParaRPr lang="nl-NL" sz="32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b="1" dirty="0" smtClean="0"/>
              <a:t>Profielkeuze vwo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09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Economie &amp; Maatschappij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59632" y="1529408"/>
            <a:ext cx="7283152" cy="5328592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Voor wie?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Organisatietalent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Interesse in economie, handel of management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Rekenen en onderzoeken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endParaRPr lang="nl-NL" sz="2400" dirty="0">
              <a:solidFill>
                <a:prstClr val="black"/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Wat kun je ermee?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Economie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Management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Financieel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https://profielkeuze.qompas.nl/content/images/gui/profielen/profiel3blau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29200"/>
            <a:ext cx="35773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8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Economie </a:t>
            </a:r>
            <a:r>
              <a:rPr lang="nl-NL" b="1" dirty="0"/>
              <a:t>&amp;</a:t>
            </a:r>
            <a:r>
              <a:rPr lang="nl-NL" b="1" dirty="0" smtClean="0"/>
              <a:t> </a:t>
            </a:r>
            <a:r>
              <a:rPr lang="nl-NL" b="1" dirty="0"/>
              <a:t>M</a:t>
            </a:r>
            <a:r>
              <a:rPr lang="nl-NL" b="1" dirty="0" smtClean="0"/>
              <a:t>aatschappij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403648" y="1417638"/>
            <a:ext cx="7931224" cy="517971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sz="4000" b="1" dirty="0" smtClean="0"/>
              <a:t>Profielvakken</a:t>
            </a:r>
          </a:p>
          <a:p>
            <a:r>
              <a:rPr lang="nl-NL" sz="4000" dirty="0" smtClean="0">
                <a:solidFill>
                  <a:srgbClr val="0070C0"/>
                </a:solidFill>
              </a:rPr>
              <a:t>Wiskunde A of Wiskunde B</a:t>
            </a:r>
          </a:p>
          <a:p>
            <a:r>
              <a:rPr lang="nl-NL" sz="4000" dirty="0" smtClean="0"/>
              <a:t>Economie</a:t>
            </a:r>
          </a:p>
          <a:p>
            <a:r>
              <a:rPr lang="nl-NL" sz="4000" dirty="0" smtClean="0"/>
              <a:t>Geschiedenis</a:t>
            </a:r>
          </a:p>
          <a:p>
            <a:pPr marL="0" indent="0">
              <a:buNone/>
            </a:pPr>
            <a:r>
              <a:rPr lang="nl-NL" sz="4000" b="1" dirty="0" smtClean="0"/>
              <a:t>Profielkeuzevakken (1 keuze)</a:t>
            </a:r>
          </a:p>
          <a:p>
            <a:r>
              <a:rPr lang="nl-NL" sz="4000" dirty="0" smtClean="0"/>
              <a:t>Duits</a:t>
            </a:r>
          </a:p>
          <a:p>
            <a:r>
              <a:rPr lang="nl-NL" sz="4000" dirty="0" smtClean="0"/>
              <a:t>Frans</a:t>
            </a:r>
          </a:p>
          <a:p>
            <a:r>
              <a:rPr lang="nl-NL" sz="4000" dirty="0" smtClean="0"/>
              <a:t>Aardrijkskunde</a:t>
            </a:r>
          </a:p>
          <a:p>
            <a:r>
              <a:rPr lang="nl-NL" sz="4000" dirty="0" smtClean="0"/>
              <a:t>M&amp;O</a:t>
            </a:r>
          </a:p>
          <a:p>
            <a:pPr marL="0" indent="0">
              <a:buNone/>
            </a:pPr>
            <a:r>
              <a:rPr lang="nl-NL" sz="4000" b="1" dirty="0" smtClean="0"/>
              <a:t>Keuze examenvakken (1 keuze)</a:t>
            </a:r>
          </a:p>
          <a:p>
            <a:r>
              <a:rPr lang="nl-NL" sz="4000" dirty="0" smtClean="0"/>
              <a:t>Duits</a:t>
            </a:r>
          </a:p>
          <a:p>
            <a:r>
              <a:rPr lang="nl-NL" sz="4000" dirty="0" smtClean="0"/>
              <a:t>Frans</a:t>
            </a:r>
          </a:p>
          <a:p>
            <a:r>
              <a:rPr lang="nl-NL" sz="4000" dirty="0" smtClean="0"/>
              <a:t>Aardrijkskunde</a:t>
            </a:r>
          </a:p>
          <a:p>
            <a:r>
              <a:rPr lang="nl-NL" sz="4000" dirty="0" smtClean="0"/>
              <a:t>Filosofie</a:t>
            </a:r>
          </a:p>
          <a:p>
            <a:r>
              <a:rPr lang="nl-NL" sz="4000" dirty="0" smtClean="0"/>
              <a:t>Bewegen, sport en maatschappij (</a:t>
            </a:r>
            <a:r>
              <a:rPr lang="nl-NL" sz="4000" dirty="0" err="1" smtClean="0"/>
              <a:t>bsm</a:t>
            </a:r>
            <a:r>
              <a:rPr lang="nl-NL" sz="4000" dirty="0" smtClean="0"/>
              <a:t>)</a:t>
            </a:r>
          </a:p>
          <a:p>
            <a:r>
              <a:rPr lang="nl-NL" sz="4000" dirty="0" smtClean="0"/>
              <a:t>Kunst (drama)</a:t>
            </a:r>
          </a:p>
          <a:p>
            <a:r>
              <a:rPr lang="nl-NL" sz="4000" dirty="0" smtClean="0"/>
              <a:t>M&amp;O</a:t>
            </a:r>
          </a:p>
          <a:p>
            <a:pPr>
              <a:buFont typeface="Wingdings" pitchFamily="2" charset="2"/>
              <a:buChar char="Ø"/>
            </a:pPr>
            <a:endParaRPr lang="nl-NL" sz="2400" b="1" dirty="0" smtClean="0"/>
          </a:p>
          <a:p>
            <a:pPr>
              <a:buFont typeface="Wingdings" pitchFamily="2" charset="2"/>
              <a:buChar char="Ø"/>
            </a:pPr>
            <a:endParaRPr lang="nl-NL" sz="24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708920"/>
            <a:ext cx="2737341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Natuur &amp; Gezondheid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403648" y="1417638"/>
            <a:ext cx="7931224" cy="5179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b="1" dirty="0" smtClean="0"/>
          </a:p>
          <a:p>
            <a:pPr>
              <a:buFont typeface="Wingdings" pitchFamily="2" charset="2"/>
              <a:buChar char="Ø"/>
            </a:pPr>
            <a:endParaRPr lang="nl-NL" sz="24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1438485" y="1628800"/>
            <a:ext cx="6480720" cy="390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b="1" dirty="0">
                <a:solidFill>
                  <a:prstClr val="black"/>
                </a:solidFill>
              </a:rPr>
              <a:t>Voor wie?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Interesse in medische wereld of natuur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Goed in exacte vakken 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Wilt werken met mensen, dieren of planten 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endParaRPr lang="nl-NL" sz="2400" dirty="0">
              <a:solidFill>
                <a:prstClr val="black"/>
              </a:solidFill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b="1" dirty="0">
                <a:solidFill>
                  <a:prstClr val="black"/>
                </a:solidFill>
              </a:rPr>
              <a:t>Wat kun je ermee?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Gezondheidszorg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Voeding 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</a:rPr>
              <a:t>Landschapsinrichting </a:t>
            </a:r>
          </a:p>
        </p:txBody>
      </p:sp>
      <p:pic>
        <p:nvPicPr>
          <p:cNvPr id="6" name="Picture 2" descr="https://profielkeuze.qompas.nl/content/images/gui/profielen/profiel2blau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73216"/>
            <a:ext cx="3545111" cy="17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Natuur &amp; Gezondheid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36420" y="1417638"/>
            <a:ext cx="7355160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600" b="1" dirty="0" smtClean="0"/>
              <a:t>Profielvakken</a:t>
            </a:r>
          </a:p>
          <a:p>
            <a:r>
              <a:rPr lang="nl-NL" sz="2600" dirty="0" smtClean="0"/>
              <a:t>Wiskunde A of </a:t>
            </a:r>
            <a:r>
              <a:rPr lang="nl-NL" sz="2600" dirty="0" smtClean="0">
                <a:solidFill>
                  <a:srgbClr val="0070C0"/>
                </a:solidFill>
              </a:rPr>
              <a:t>wiskunde B</a:t>
            </a:r>
          </a:p>
          <a:p>
            <a:r>
              <a:rPr lang="nl-NL" sz="2600" dirty="0" smtClean="0"/>
              <a:t>Biologie</a:t>
            </a:r>
          </a:p>
          <a:p>
            <a:r>
              <a:rPr lang="nl-NL" sz="2600" dirty="0" smtClean="0"/>
              <a:t>Scheikunde</a:t>
            </a:r>
          </a:p>
          <a:p>
            <a:pPr marL="0" indent="0">
              <a:buNone/>
            </a:pPr>
            <a:r>
              <a:rPr lang="nl-NL" sz="2600" b="1" dirty="0" smtClean="0"/>
              <a:t>Profielkeuzevakken (1 keuze)</a:t>
            </a:r>
          </a:p>
          <a:p>
            <a:r>
              <a:rPr lang="nl-NL" sz="2600" dirty="0" smtClean="0">
                <a:solidFill>
                  <a:srgbClr val="0070C0"/>
                </a:solidFill>
              </a:rPr>
              <a:t>Natuurkunde</a:t>
            </a:r>
          </a:p>
          <a:p>
            <a:r>
              <a:rPr lang="nl-NL" sz="2600" dirty="0" smtClean="0"/>
              <a:t>Aardrijkskunde</a:t>
            </a:r>
          </a:p>
          <a:p>
            <a:pPr marL="0" indent="0">
              <a:buNone/>
            </a:pPr>
            <a:r>
              <a:rPr lang="nl-NL" sz="2600" b="1" dirty="0" smtClean="0"/>
              <a:t>Keuze examenvakken (1 keuze)</a:t>
            </a:r>
          </a:p>
          <a:p>
            <a:r>
              <a:rPr lang="nl-NL" sz="2600" dirty="0" smtClean="0"/>
              <a:t>Natuurkunde</a:t>
            </a:r>
          </a:p>
          <a:p>
            <a:r>
              <a:rPr lang="nl-NL" sz="2600" dirty="0" smtClean="0"/>
              <a:t>Aardrijkskunde</a:t>
            </a:r>
          </a:p>
          <a:p>
            <a:r>
              <a:rPr lang="nl-NL" sz="2600" dirty="0" smtClean="0"/>
              <a:t>Economie</a:t>
            </a:r>
          </a:p>
          <a:p>
            <a:r>
              <a:rPr lang="nl-NL" sz="2600" dirty="0" smtClean="0"/>
              <a:t>Filosofie</a:t>
            </a:r>
          </a:p>
          <a:p>
            <a:r>
              <a:rPr lang="nl-NL" sz="2600" dirty="0" smtClean="0"/>
              <a:t>Bewegen, sport en maatschappij (</a:t>
            </a:r>
            <a:r>
              <a:rPr lang="nl-NL" sz="2600" dirty="0" err="1" smtClean="0"/>
              <a:t>bsm</a:t>
            </a:r>
            <a:r>
              <a:rPr lang="nl-NL" sz="2600" dirty="0" smtClean="0"/>
              <a:t>)</a:t>
            </a:r>
          </a:p>
          <a:p>
            <a:r>
              <a:rPr lang="nl-NL" sz="2600" dirty="0" smtClean="0"/>
              <a:t>Kunst (drama)</a:t>
            </a:r>
          </a:p>
          <a:p>
            <a:pPr>
              <a:buNone/>
            </a:pPr>
            <a:r>
              <a:rPr lang="nl-NL" sz="2400" dirty="0" smtClean="0">
                <a:solidFill>
                  <a:schemeClr val="accent2"/>
                </a:solidFill>
              </a:rPr>
              <a:t>                                    </a:t>
            </a:r>
            <a:r>
              <a:rPr lang="nl-NL" sz="2400" dirty="0" smtClean="0">
                <a:solidFill>
                  <a:srgbClr val="0070C0"/>
                </a:solidFill>
              </a:rPr>
              <a:t>Beide gekozen? Ook profiel N&amp;T!</a:t>
            </a:r>
          </a:p>
          <a:p>
            <a:pPr lvl="8">
              <a:buNone/>
            </a:pPr>
            <a:endParaRPr lang="nl-NL" sz="1300" dirty="0">
              <a:solidFill>
                <a:schemeClr val="accent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420888"/>
            <a:ext cx="2645893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Natuur &amp; </a:t>
            </a:r>
            <a:r>
              <a:rPr lang="nl-NL" b="1" dirty="0" smtClean="0"/>
              <a:t>Techniek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547664" y="1741894"/>
            <a:ext cx="7355160" cy="5112568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Voor wie?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Interesse in natuurwetenschap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Ruimtelijk inzicht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Analytisch denkvermogen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endParaRPr lang="nl-NL" sz="2400" dirty="0">
              <a:solidFill>
                <a:prstClr val="black"/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Wat kun je ermee?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Techniek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Onderzoek en ontwerp  </a:t>
            </a:r>
          </a:p>
          <a:p>
            <a:pPr lvl="8">
              <a:buNone/>
            </a:pPr>
            <a:endParaRPr lang="nl-NL" sz="1300" dirty="0">
              <a:solidFill>
                <a:schemeClr val="accent2"/>
              </a:solidFill>
            </a:endParaRPr>
          </a:p>
        </p:txBody>
      </p:sp>
      <p:pic>
        <p:nvPicPr>
          <p:cNvPr id="5" name="Picture 2" descr="https://profielkeuze.qompas.nl/content/images/gui/profielen/profiel1blau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3528392" cy="170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Natuur &amp; Techniek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403648" y="1556792"/>
            <a:ext cx="7139136" cy="48196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b="1" dirty="0" smtClean="0"/>
              <a:t>Profielvakken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Wiskunde B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Natuurkunde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Scheikunde</a:t>
            </a:r>
          </a:p>
          <a:p>
            <a:pPr marL="0" indent="0">
              <a:buNone/>
            </a:pPr>
            <a:r>
              <a:rPr lang="nl-NL" sz="2400" b="1" dirty="0" smtClean="0"/>
              <a:t>Profielkeuzevak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Biologie</a:t>
            </a:r>
          </a:p>
          <a:p>
            <a:pPr marL="0" indent="0">
              <a:buNone/>
            </a:pPr>
            <a:r>
              <a:rPr lang="nl-NL" sz="2400" b="1" dirty="0" smtClean="0"/>
              <a:t>Keuze examenvakken (1 keuze)</a:t>
            </a:r>
          </a:p>
          <a:p>
            <a:r>
              <a:rPr lang="nl-NL" sz="2400" dirty="0" smtClean="0"/>
              <a:t>Economie</a:t>
            </a:r>
          </a:p>
          <a:p>
            <a:r>
              <a:rPr lang="nl-NL" sz="2400" dirty="0" smtClean="0"/>
              <a:t>Filosofie</a:t>
            </a:r>
          </a:p>
          <a:p>
            <a:r>
              <a:rPr lang="nl-NL" sz="2400" dirty="0" smtClean="0"/>
              <a:t>Aardrijkskunde</a:t>
            </a:r>
          </a:p>
          <a:p>
            <a:r>
              <a:rPr lang="nl-NL" sz="2400" dirty="0" smtClean="0"/>
              <a:t>Bewegen, sport en maatschappij (</a:t>
            </a:r>
            <a:r>
              <a:rPr lang="nl-NL" sz="2400" dirty="0" err="1" smtClean="0"/>
              <a:t>bsm</a:t>
            </a:r>
            <a:r>
              <a:rPr lang="nl-NL" sz="2400" dirty="0" smtClean="0"/>
              <a:t>)</a:t>
            </a:r>
          </a:p>
          <a:p>
            <a:r>
              <a:rPr lang="nl-NL" sz="2400" dirty="0" smtClean="0"/>
              <a:t>Kunst (drama)</a:t>
            </a:r>
          </a:p>
          <a:p>
            <a:pPr>
              <a:buNone/>
            </a:pPr>
            <a:r>
              <a:rPr lang="nl-NL" sz="2400" dirty="0" smtClean="0">
                <a:solidFill>
                  <a:schemeClr val="accent2"/>
                </a:solidFill>
              </a:rPr>
              <a:t>					</a:t>
            </a:r>
            <a:r>
              <a:rPr lang="nl-NL" sz="2400" dirty="0" smtClean="0">
                <a:solidFill>
                  <a:srgbClr val="0070C0"/>
                </a:solidFill>
              </a:rPr>
              <a:t>Dus ook profiel N&amp;G!</a:t>
            </a:r>
          </a:p>
          <a:p>
            <a:pPr>
              <a:buFont typeface="Wingdings" pitchFamily="2" charset="2"/>
              <a:buChar char="Ø"/>
            </a:pPr>
            <a:endParaRPr lang="nl-NL" sz="24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844824"/>
            <a:ext cx="1476182" cy="185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Keuzetraject</a:t>
            </a:r>
            <a:endParaRPr lang="nl-NL" b="1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6830" y="1196752"/>
            <a:ext cx="7907618" cy="5441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Verkeerd gekozen?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844824"/>
            <a:ext cx="72831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 smtClean="0"/>
              <a:t>Wisselen kan tot </a:t>
            </a:r>
            <a:r>
              <a:rPr lang="nl-NL" sz="2800" b="1" dirty="0" smtClean="0"/>
              <a:t>1 december </a:t>
            </a:r>
            <a:r>
              <a:rPr lang="nl-NL" sz="2800" dirty="0" smtClean="0"/>
              <a:t>in 4 vwo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 smtClean="0"/>
              <a:t>Voorwaarden: </a:t>
            </a:r>
          </a:p>
          <a:p>
            <a:pPr>
              <a:buFontTx/>
              <a:buChar char="-"/>
            </a:pPr>
            <a:r>
              <a:rPr lang="nl-NL" sz="2800" dirty="0" smtClean="0"/>
              <a:t>Toestemming coördinator, ouders, mentor, nieuwe docent, decaan en roostermaker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Profiel kiezen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7787208" cy="4680520"/>
          </a:xfrm>
        </p:spPr>
        <p:txBody>
          <a:bodyPr>
            <a:normAutofit fontScale="85000" lnSpcReduction="10000"/>
          </a:bodyPr>
          <a:lstStyle/>
          <a:p>
            <a:r>
              <a:rPr lang="nl-NL" sz="3500" b="1" dirty="0" err="1"/>
              <a:t>Don’ts</a:t>
            </a:r>
            <a:endParaRPr lang="nl-NL" sz="3500" b="1" dirty="0"/>
          </a:p>
          <a:p>
            <a:pPr lvl="1"/>
            <a:r>
              <a:rPr lang="nl-NL" sz="3000" dirty="0"/>
              <a:t>Wat doen mijn vrienden? </a:t>
            </a:r>
          </a:p>
          <a:p>
            <a:pPr lvl="1"/>
            <a:r>
              <a:rPr lang="nl-NL" sz="3000" dirty="0"/>
              <a:t>Waar heb ik het minste huiswerk voor?</a:t>
            </a:r>
          </a:p>
          <a:p>
            <a:pPr lvl="1"/>
            <a:r>
              <a:rPr lang="nl-NL" sz="3000" dirty="0"/>
              <a:t>Alleen: waar houd ik de meeste opties mee open</a:t>
            </a:r>
            <a:r>
              <a:rPr lang="nl-NL" sz="3000" dirty="0" smtClean="0"/>
              <a:t>?</a:t>
            </a:r>
          </a:p>
          <a:p>
            <a:pPr marL="457200" lvl="1" indent="0">
              <a:buNone/>
            </a:pPr>
            <a:r>
              <a:rPr lang="nl-NL" sz="3000" dirty="0" smtClean="0"/>
              <a:t> </a:t>
            </a:r>
            <a:endParaRPr lang="nl-NL" sz="3000" dirty="0"/>
          </a:p>
          <a:p>
            <a:r>
              <a:rPr lang="nl-NL" sz="3500" b="1" dirty="0" smtClean="0"/>
              <a:t>Do’s </a:t>
            </a:r>
          </a:p>
          <a:p>
            <a:pPr lvl="1"/>
            <a:r>
              <a:rPr lang="nl-NL" sz="3000" dirty="0" smtClean="0"/>
              <a:t>Waar ben ik goed in?</a:t>
            </a:r>
          </a:p>
          <a:p>
            <a:pPr lvl="1"/>
            <a:r>
              <a:rPr lang="nl-NL" sz="3000" dirty="0" smtClean="0"/>
              <a:t>Wat vind ik leuk of interessant? </a:t>
            </a:r>
          </a:p>
          <a:p>
            <a:pPr lvl="1"/>
            <a:r>
              <a:rPr lang="nl-NL" sz="3000" dirty="0" smtClean="0"/>
              <a:t>Wat wil ik later worden?</a:t>
            </a:r>
          </a:p>
          <a:p>
            <a:pPr lvl="1"/>
            <a:r>
              <a:rPr lang="nl-NL" sz="3000" dirty="0" smtClean="0"/>
              <a:t>Wat heb ik daarvoor nodig?  </a:t>
            </a:r>
          </a:p>
          <a:p>
            <a:pPr marL="457200" lvl="1" indent="0">
              <a:buNone/>
            </a:pPr>
            <a:endParaRPr lang="nl-NL" sz="3000" dirty="0"/>
          </a:p>
          <a:p>
            <a:pPr lvl="1"/>
            <a:endParaRPr lang="nl-NL" dirty="0" smtClean="0"/>
          </a:p>
          <a:p>
            <a:pPr marL="0" indent="0">
              <a:buNone/>
            </a:pPr>
            <a:endParaRPr lang="nl-NL" b="1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Font typeface="Wingdings" pitchFamily="2" charset="2"/>
              <a:buChar char="q"/>
            </a:pPr>
            <a:endParaRPr lang="nl-NL" dirty="0" smtClean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082" y="2935691"/>
            <a:ext cx="4588267" cy="252112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Keuzeproces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15616" y="5681744"/>
            <a:ext cx="7787208" cy="85250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NL" sz="2400">
                <a:solidFill>
                  <a:prstClr val="black"/>
                </a:solidFill>
              </a:rPr>
              <a:t>Tip: vind je het lastig om te kiezen, of weet je al wel wat je later wilt worden, denk dan ook eens </a:t>
            </a:r>
            <a:r>
              <a:rPr lang="nl-NL" sz="2400" b="1">
                <a:solidFill>
                  <a:prstClr val="black"/>
                </a:solidFill>
              </a:rPr>
              <a:t>andersom</a:t>
            </a:r>
            <a:r>
              <a:rPr lang="nl-NL" sz="2400">
                <a:solidFill>
                  <a:prstClr val="black"/>
                </a:solidFill>
              </a:rPr>
              <a:t>!  </a:t>
            </a:r>
            <a:endParaRPr lang="nl-NL" sz="2400" dirty="0">
              <a:solidFill>
                <a:prstClr val="black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322709"/>
            <a:ext cx="6870787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5656" y="1752568"/>
            <a:ext cx="9108504" cy="4639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nl-NL" sz="2800" b="1" smtClean="0">
                <a:solidFill>
                  <a:srgbClr val="0070C0"/>
                </a:solidFill>
              </a:rPr>
              <a:t>Cultuur</a:t>
            </a:r>
            <a:r>
              <a:rPr lang="nl-NL" sz="2800" b="1" smtClean="0">
                <a:solidFill>
                  <a:sysClr val="windowText" lastClr="000000"/>
                </a:solidFill>
              </a:rPr>
              <a:t> &amp; Maatschappij	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nl-NL" sz="2800" b="1" smtClean="0">
                <a:solidFill>
                  <a:srgbClr val="0070C0"/>
                </a:solidFill>
              </a:rPr>
              <a:t>Economie</a:t>
            </a:r>
            <a:r>
              <a:rPr lang="nl-NL" sz="2800" b="1" smtClean="0">
                <a:solidFill>
                  <a:sysClr val="windowText" lastClr="000000"/>
                </a:solidFill>
              </a:rPr>
              <a:t> &amp; Maatschappij </a:t>
            </a:r>
            <a:r>
              <a:rPr lang="nl-NL" sz="2800" smtClean="0">
                <a:solidFill>
                  <a:sysClr val="windowText" lastClr="000000"/>
                </a:solidFill>
              </a:rPr>
              <a:t>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nl-NL" sz="2800" smtClean="0">
                <a:solidFill>
                  <a:sysClr val="windowText" lastClr="000000"/>
                </a:solidFill>
              </a:rPr>
              <a:t>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nl-NL" sz="2800" b="1" smtClean="0">
                <a:solidFill>
                  <a:sysClr val="windowText" lastClr="000000"/>
                </a:solidFill>
              </a:rPr>
              <a:t>Natuur &amp; </a:t>
            </a:r>
            <a:r>
              <a:rPr lang="nl-NL" sz="2800" b="1" smtClean="0">
                <a:solidFill>
                  <a:srgbClr val="0070C0"/>
                </a:solidFill>
              </a:rPr>
              <a:t>Gezondheid</a:t>
            </a:r>
            <a:r>
              <a:rPr lang="nl-NL" sz="2800" b="1" smtClean="0">
                <a:solidFill>
                  <a:sysClr val="windowText" lastClr="000000"/>
                </a:solidFill>
              </a:rPr>
              <a:t> </a:t>
            </a:r>
            <a:r>
              <a:rPr lang="nl-NL" sz="2800" smtClean="0">
                <a:solidFill>
                  <a:sysClr val="windowText" lastClr="000000"/>
                </a:solidFill>
              </a:rPr>
              <a:t>		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nl-NL" sz="2800" b="1" smtClean="0">
                <a:solidFill>
                  <a:sysClr val="windowText" lastClr="000000"/>
                </a:solidFill>
              </a:rPr>
              <a:t>Natuur &amp; </a:t>
            </a:r>
            <a:r>
              <a:rPr lang="nl-NL" sz="2800" b="1" smtClean="0">
                <a:solidFill>
                  <a:srgbClr val="0070C0"/>
                </a:solidFill>
              </a:rPr>
              <a:t>Techniek </a:t>
            </a:r>
            <a:r>
              <a:rPr lang="nl-NL" sz="2800" smtClean="0">
                <a:solidFill>
                  <a:sysClr val="windowText" lastClr="000000"/>
                </a:solidFill>
              </a:rPr>
              <a:t>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800" smtClean="0">
              <a:solidFill>
                <a:sysClr val="windowText" lastClr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b="1" i="1" smtClean="0">
                <a:solidFill>
                  <a:sysClr val="windowText" lastClr="000000"/>
                </a:solidFill>
              </a:rPr>
              <a:t>Nu een goede keuze = later een leuke baan!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ysClr val="windowText" lastClr="000000"/>
              </a:solidFill>
            </a:endParaRPr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3347864" y="332656"/>
            <a:ext cx="91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smtClean="0">
                <a:solidFill>
                  <a:prstClr val="black"/>
                </a:solidFill>
                <a:cs typeface="Arial" panose="020B0604020202020204" pitchFamily="34" charset="0"/>
              </a:rPr>
              <a:t>Profielen </a:t>
            </a:r>
            <a:endParaRPr lang="nl-NL" sz="4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Opbouw van de profielen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43608" y="1772816"/>
            <a:ext cx="7499176" cy="413732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Gemeenschappelijk deel	</a:t>
            </a:r>
            <a:r>
              <a:rPr lang="nl-NL" sz="2000" dirty="0" smtClean="0"/>
              <a:t>3 examenvakken</a:t>
            </a:r>
          </a:p>
          <a:p>
            <a:r>
              <a:rPr lang="nl-NL" sz="2800" dirty="0" smtClean="0"/>
              <a:t>Profielvakken 			</a:t>
            </a:r>
            <a:r>
              <a:rPr lang="nl-NL" sz="2000" dirty="0" smtClean="0"/>
              <a:t>3 examenvakken</a:t>
            </a:r>
          </a:p>
          <a:p>
            <a:r>
              <a:rPr lang="nl-NL" sz="2800" dirty="0" smtClean="0"/>
              <a:t>Profielkeuzevak			</a:t>
            </a:r>
            <a:r>
              <a:rPr lang="nl-NL" sz="2000" dirty="0" smtClean="0"/>
              <a:t>1 examenvak </a:t>
            </a:r>
          </a:p>
          <a:p>
            <a:r>
              <a:rPr lang="nl-NL" sz="2800" dirty="0" smtClean="0"/>
              <a:t>Keuze examenvak		</a:t>
            </a:r>
            <a:r>
              <a:rPr lang="nl-NL" sz="2000" dirty="0" smtClean="0"/>
              <a:t>1 examenvak</a:t>
            </a:r>
          </a:p>
          <a:p>
            <a:r>
              <a:rPr lang="nl-NL" sz="2800" dirty="0" smtClean="0"/>
              <a:t>Vrije deel				</a:t>
            </a:r>
            <a:r>
              <a:rPr lang="nl-NL" sz="2000" dirty="0" smtClean="0"/>
              <a:t>0 examenvakken</a:t>
            </a:r>
          </a:p>
          <a:p>
            <a:r>
              <a:rPr lang="nl-NL" sz="2800" dirty="0" smtClean="0"/>
              <a:t>Evt. extra examenvak 		</a:t>
            </a:r>
            <a:r>
              <a:rPr lang="nl-NL" sz="2000" u="sng" dirty="0" smtClean="0"/>
              <a:t>0 of 1 examenvak</a:t>
            </a:r>
          </a:p>
          <a:p>
            <a:pPr marL="0" indent="0">
              <a:buNone/>
            </a:pPr>
            <a:r>
              <a:rPr lang="nl-NL" dirty="0" smtClean="0"/>
              <a:t>					</a:t>
            </a:r>
            <a:r>
              <a:rPr lang="nl-NL" sz="2000" dirty="0" smtClean="0"/>
              <a:t>8 of 9 examenvakken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Gemeenschappelijk deel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59632" y="1700808"/>
            <a:ext cx="7427168" cy="4425355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Nederlands</a:t>
            </a:r>
          </a:p>
          <a:p>
            <a:r>
              <a:rPr lang="nl-NL" sz="2800" b="1" dirty="0" smtClean="0"/>
              <a:t>Engels</a:t>
            </a:r>
          </a:p>
          <a:p>
            <a:r>
              <a:rPr lang="nl-NL" sz="2800" b="1" dirty="0" smtClean="0"/>
              <a:t>Duits of Frans </a:t>
            </a:r>
          </a:p>
          <a:p>
            <a:r>
              <a:rPr lang="nl-NL" sz="2800" dirty="0" smtClean="0"/>
              <a:t>Global </a:t>
            </a:r>
            <a:r>
              <a:rPr lang="nl-NL" sz="2800" dirty="0" err="1" smtClean="0"/>
              <a:t>Perspectives</a:t>
            </a:r>
            <a:endParaRPr lang="nl-NL" sz="2800" dirty="0" smtClean="0"/>
          </a:p>
          <a:p>
            <a:r>
              <a:rPr lang="nl-NL" sz="2800" dirty="0" smtClean="0"/>
              <a:t>Culturele en kunstzinnige vorming </a:t>
            </a:r>
          </a:p>
          <a:p>
            <a:r>
              <a:rPr lang="nl-NL" sz="2800" dirty="0" smtClean="0"/>
              <a:t>Lichamelijke opvoeding</a:t>
            </a:r>
          </a:p>
          <a:p>
            <a:r>
              <a:rPr lang="nl-NL" sz="2800" dirty="0" smtClean="0"/>
              <a:t>Maatschappijleer (5 vwo)</a:t>
            </a:r>
          </a:p>
          <a:p>
            <a:r>
              <a:rPr lang="nl-NL" sz="2800" dirty="0" smtClean="0"/>
              <a:t>Profielwerkstuk (</a:t>
            </a:r>
            <a:r>
              <a:rPr lang="nl-NL" sz="2800" dirty="0"/>
              <a:t>5</a:t>
            </a:r>
            <a:r>
              <a:rPr lang="nl-NL" sz="2800" dirty="0" smtClean="0"/>
              <a:t> vwo)</a:t>
            </a:r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Dyslexie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59632" y="1700808"/>
            <a:ext cx="7427168" cy="4425355"/>
          </a:xfrm>
        </p:spPr>
        <p:txBody>
          <a:bodyPr>
            <a:normAutofit/>
          </a:bodyPr>
          <a:lstStyle/>
          <a:p>
            <a:r>
              <a:rPr lang="nl-NL" dirty="0" smtClean="0"/>
              <a:t>Extra keuzevak i.p.v. Duits of Frans</a:t>
            </a:r>
          </a:p>
          <a:p>
            <a:r>
              <a:rPr lang="nl-NL" dirty="0" smtClean="0"/>
              <a:t>Keuze doorgeven aan mentor en decaan</a:t>
            </a:r>
          </a:p>
          <a:p>
            <a:endParaRPr lang="nl-NL" dirty="0" smtClean="0"/>
          </a:p>
          <a:p>
            <a:r>
              <a:rPr lang="nl-NL" dirty="0" smtClean="0"/>
              <a:t>KeuzeWeb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5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Vrije deel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/>
          </a:bodyPr>
          <a:lstStyle/>
          <a:p>
            <a:r>
              <a:rPr lang="nl-NL" sz="2800" dirty="0" err="1"/>
              <a:t>Mentorles</a:t>
            </a:r>
            <a:endParaRPr lang="nl-NL" sz="2800" dirty="0"/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Loopbaan Oriëntatie en Begeleiding (LOB)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/>
              <a:t>Werkweek (5 vwo)</a:t>
            </a:r>
          </a:p>
          <a:p>
            <a:r>
              <a:rPr lang="nl-NL" sz="2800" dirty="0" smtClean="0"/>
              <a:t>Eventueel </a:t>
            </a:r>
            <a:r>
              <a:rPr lang="nl-NL" sz="2800" b="1" dirty="0" smtClean="0"/>
              <a:t>extra vak </a:t>
            </a:r>
            <a:r>
              <a:rPr lang="nl-NL" dirty="0" smtClean="0"/>
              <a:t>	</a:t>
            </a:r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356992"/>
            <a:ext cx="3054361" cy="316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prstClr val="black"/>
                </a:solidFill>
                <a:cs typeface="Arial" panose="020B0604020202020204" pitchFamily="34" charset="0"/>
              </a:rPr>
              <a:t>Cultuur &amp; Maatschappij 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/>
          </a:bodyPr>
          <a:lstStyle/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Voor wie?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Behulpzaam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Communicatieve vaardigheden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Origineel of creatief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endParaRPr lang="nl-NL" sz="2400" b="1" dirty="0">
              <a:solidFill>
                <a:prstClr val="black"/>
              </a:solidFill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nl-NL" sz="2400" b="1" dirty="0">
                <a:solidFill>
                  <a:prstClr val="black"/>
                </a:solidFill>
              </a:rPr>
              <a:t>Wat kun je ermee?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Sociale hulpverlening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Onderwijs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Kunst, taal en cultuur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</a:pPr>
            <a:r>
              <a:rPr lang="nl-NL" sz="2400" dirty="0">
                <a:solidFill>
                  <a:prstClr val="black"/>
                </a:solidFill>
              </a:rPr>
              <a:t>Media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 descr="Afbeeldingsresultaat voor cultuur en maatschappi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56" y="5373216"/>
            <a:ext cx="32792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Cultuur &amp; Maatschappij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547664" y="1417638"/>
            <a:ext cx="7283152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Profielvakken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Wiskunde A of wiskunde C</a:t>
            </a:r>
          </a:p>
          <a:p>
            <a:r>
              <a:rPr lang="nl-NL" dirty="0" smtClean="0"/>
              <a:t>Geschiedenis</a:t>
            </a:r>
          </a:p>
          <a:p>
            <a:r>
              <a:rPr lang="nl-NL" dirty="0" smtClean="0"/>
              <a:t>Aardrijkskunde</a:t>
            </a:r>
          </a:p>
          <a:p>
            <a:pPr marL="0" indent="0">
              <a:buNone/>
            </a:pPr>
            <a:r>
              <a:rPr lang="nl-NL" b="1" dirty="0" smtClean="0"/>
              <a:t>Profielkeuzevakken (1 keuze)</a:t>
            </a:r>
          </a:p>
          <a:p>
            <a:r>
              <a:rPr lang="nl-NL" dirty="0" smtClean="0"/>
              <a:t>Duits </a:t>
            </a:r>
          </a:p>
          <a:p>
            <a:r>
              <a:rPr lang="nl-NL" dirty="0" smtClean="0"/>
              <a:t>Frans</a:t>
            </a:r>
          </a:p>
          <a:p>
            <a:r>
              <a:rPr lang="nl-NL" dirty="0" smtClean="0"/>
              <a:t>Filosofie</a:t>
            </a:r>
          </a:p>
          <a:p>
            <a:r>
              <a:rPr lang="nl-NL" dirty="0" smtClean="0">
                <a:solidFill>
                  <a:srgbClr val="7030A0"/>
                </a:solidFill>
              </a:rPr>
              <a:t>Kunst (drama)</a:t>
            </a:r>
          </a:p>
          <a:p>
            <a:pPr marL="0" indent="0">
              <a:buNone/>
            </a:pPr>
            <a:r>
              <a:rPr lang="nl-NL" b="1" dirty="0" smtClean="0"/>
              <a:t>Keuze examenvakken (1 keuze)</a:t>
            </a:r>
          </a:p>
          <a:p>
            <a:r>
              <a:rPr lang="nl-NL" dirty="0" smtClean="0"/>
              <a:t>Duits</a:t>
            </a:r>
          </a:p>
          <a:p>
            <a:r>
              <a:rPr lang="nl-NL" dirty="0" smtClean="0"/>
              <a:t>Frans</a:t>
            </a:r>
          </a:p>
          <a:p>
            <a:r>
              <a:rPr lang="nl-NL" dirty="0" smtClean="0"/>
              <a:t>Filosofie</a:t>
            </a:r>
          </a:p>
          <a:p>
            <a:r>
              <a:rPr lang="nl-NL" dirty="0"/>
              <a:t>M&amp;O</a:t>
            </a:r>
          </a:p>
          <a:p>
            <a:r>
              <a:rPr lang="nl-NL" dirty="0" smtClean="0">
                <a:solidFill>
                  <a:srgbClr val="7030A0"/>
                </a:solidFill>
              </a:rPr>
              <a:t>Bewegen, sport en maatschappij (</a:t>
            </a:r>
            <a:r>
              <a:rPr lang="nl-NL" dirty="0" err="1" smtClean="0">
                <a:solidFill>
                  <a:srgbClr val="7030A0"/>
                </a:solidFill>
              </a:rPr>
              <a:t>bsm</a:t>
            </a:r>
            <a:r>
              <a:rPr lang="nl-NL" dirty="0" smtClean="0">
                <a:solidFill>
                  <a:srgbClr val="7030A0"/>
                </a:solidFill>
              </a:rPr>
              <a:t>)</a:t>
            </a:r>
          </a:p>
          <a:p>
            <a:r>
              <a:rPr lang="nl-NL" dirty="0" smtClean="0">
                <a:solidFill>
                  <a:srgbClr val="7030A0"/>
                </a:solidFill>
              </a:rPr>
              <a:t>Kunst (drama)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940920"/>
            <a:ext cx="3103133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Wiskunde A, B en C</a:t>
            </a:r>
            <a:endParaRPr lang="nl-NL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59632" y="1529408"/>
            <a:ext cx="728315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A:	economische studies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kansberekening en statistiek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B: 	exacte studies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algebra, meetkunde en formules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C</a:t>
            </a:r>
            <a:r>
              <a:rPr lang="nl-NL" sz="2800" dirty="0"/>
              <a:t>: </a:t>
            </a:r>
            <a:r>
              <a:rPr lang="nl-NL" sz="2800" dirty="0" smtClean="0"/>
              <a:t>	sociale of juridische studies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basisvaardigheden </a:t>
            </a:r>
            <a:endParaRPr lang="nl-NL" sz="28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14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0FA13EF4BDC45A374071BE95ADD86" ma:contentTypeVersion="" ma:contentTypeDescription="Een nieuw document maken." ma:contentTypeScope="" ma:versionID="b2a9c1367b82e565a47ea97e493e4143">
  <xsd:schema xmlns:xsd="http://www.w3.org/2001/XMLSchema" xmlns:xs="http://www.w3.org/2001/XMLSchema" xmlns:p="http://schemas.microsoft.com/office/2006/metadata/properties" xmlns:ns2="6074d891-0cfd-4187-b313-4a73a0fbaa9d" targetNamespace="http://schemas.microsoft.com/office/2006/metadata/properties" ma:root="true" ma:fieldsID="f42cb1a756bec45ddadf7ee14d76eeb8" ns2:_="">
    <xsd:import namespace="6074d891-0cfd-4187-b313-4a73a0fbaa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4d891-0cfd-4187-b313-4a73a0fbaa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A20373-EF36-4BFD-8487-29BB68CA57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A972E8-39FF-4E90-BC68-6D08E7844B2B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6074d891-0cfd-4187-b313-4a73a0fbaa9d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A93381-A6FD-4733-83E5-8F28F780F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74d891-0cfd-4187-b313-4a73a0fbaa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461</Words>
  <Application>Microsoft Office PowerPoint</Application>
  <PresentationFormat>Diavoorstelling (4:3)</PresentationFormat>
  <Paragraphs>182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Kantoorthema</vt:lpstr>
      <vt:lpstr>Anouk Filius Decaan tto, atheneum, havo, mavo</vt:lpstr>
      <vt:lpstr>PowerPoint-presentatie</vt:lpstr>
      <vt:lpstr>Opbouw van de profielen</vt:lpstr>
      <vt:lpstr>Gemeenschappelijk deel</vt:lpstr>
      <vt:lpstr>Dyslexie</vt:lpstr>
      <vt:lpstr>Vrije deel</vt:lpstr>
      <vt:lpstr>Cultuur &amp; Maatschappij </vt:lpstr>
      <vt:lpstr>Cultuur &amp; Maatschappij</vt:lpstr>
      <vt:lpstr>Wiskunde A, B en C</vt:lpstr>
      <vt:lpstr>Economie &amp; Maatschappij</vt:lpstr>
      <vt:lpstr>Economie &amp; Maatschappij</vt:lpstr>
      <vt:lpstr>Natuur &amp; Gezondheid</vt:lpstr>
      <vt:lpstr>Natuur &amp; Gezondheid</vt:lpstr>
      <vt:lpstr>Natuur &amp; Techniek</vt:lpstr>
      <vt:lpstr>Natuur &amp; Techniek</vt:lpstr>
      <vt:lpstr>Keuzetraject</vt:lpstr>
      <vt:lpstr>Verkeerd gekozen?</vt:lpstr>
      <vt:lpstr>Profiel kiezen</vt:lpstr>
      <vt:lpstr>Keuzeproces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Profielkeuze  3 vwo</dc:title>
  <dc:creator>Jan</dc:creator>
  <cp:lastModifiedBy>Filius, A.</cp:lastModifiedBy>
  <cp:revision>123</cp:revision>
  <dcterms:created xsi:type="dcterms:W3CDTF">2011-01-19T21:08:22Z</dcterms:created>
  <dcterms:modified xsi:type="dcterms:W3CDTF">2017-01-24T09:01:54Z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0x0101000C60FA13EF4BDC45A374071BE95ADD86</vt:lpwstr>
  </property>
  <property fmtid="{D5CDD505-2E9C-101B-9397-08002B2CF9AE}" pid="3" name="Author">
    <vt:lpwstr>3;#;UserInfo</vt:lpwstr>
  </property>
  <property fmtid="{D5CDD505-2E9C-101B-9397-08002B2CF9AE}" pid="4" name="Order">
    <vt:r8>7426700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Modified">
    <vt:filetime>2016-01-28T07:33:23Z</vt:filetime>
  </property>
  <property fmtid="{D5CDD505-2E9C-101B-9397-08002B2CF9AE}" pid="8" name="Editor">
    <vt:lpwstr>3;#;UserInfo</vt:lpwstr>
  </property>
  <property fmtid="{D5CDD505-2E9C-101B-9397-08002B2CF9AE}" pid="9" name="_ShortcutSiteId">
    <vt:lpwstr/>
  </property>
  <property fmtid="{D5CDD505-2E9C-101B-9397-08002B2CF9AE}" pid="10" name="_ShortcutUrl">
    <vt:lpwstr/>
  </property>
  <property fmtid="{D5CDD505-2E9C-101B-9397-08002B2CF9AE}" pid="11" name="Created">
    <vt:filetime>2015-11-23T08:01:35Z</vt:filetime>
  </property>
</Properties>
</file>