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handoutMasterIdLst>
    <p:handoutMasterId r:id="rId23"/>
  </p:handoutMasterIdLst>
  <p:sldIdLst>
    <p:sldId id="283" r:id="rId6"/>
    <p:sldId id="284" r:id="rId7"/>
    <p:sldId id="259" r:id="rId8"/>
    <p:sldId id="289" r:id="rId9"/>
    <p:sldId id="286" r:id="rId10"/>
    <p:sldId id="276" r:id="rId11"/>
    <p:sldId id="260" r:id="rId12"/>
    <p:sldId id="261" r:id="rId13"/>
    <p:sldId id="285" r:id="rId14"/>
    <p:sldId id="263" r:id="rId15"/>
    <p:sldId id="269" r:id="rId16"/>
    <p:sldId id="282" r:id="rId17"/>
    <p:sldId id="280" r:id="rId18"/>
    <p:sldId id="287" r:id="rId19"/>
    <p:sldId id="258" r:id="rId20"/>
    <p:sldId id="288" r:id="rId21"/>
    <p:sldId id="290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3217-10D8-4171-AAE9-625358DBD56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2069-E058-497C-B8A5-68CF8A5ED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5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00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24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68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6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20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7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90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27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61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73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9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176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96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6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B03-FD72-4C5E-AFB0-1FFBADE022D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CB87C-15E4-4855-AFBB-E72ED18264D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1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7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62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9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38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8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C985-B5C7-4F13-AE88-7ED5554F6185}" type="datetimeFigureOut">
              <a:rPr lang="nl-NL" smtClean="0"/>
              <a:pPr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8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6B03-FD72-4C5E-AFB0-1FFBADE022D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7-2-2017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CB87C-15E4-4855-AFBB-E72ED18264D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termavo.dedecaan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39593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12572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dirty="0" smtClean="0"/>
              <a:t>Anouk Filius</a:t>
            </a:r>
            <a:br>
              <a:rPr lang="nl-NL" sz="3200" dirty="0" smtClean="0"/>
            </a:br>
            <a:r>
              <a:rPr lang="nl-NL" sz="3200" dirty="0" smtClean="0"/>
              <a:t>Decaan </a:t>
            </a:r>
            <a:r>
              <a:rPr lang="nl-NL" sz="3200" dirty="0" err="1" smtClean="0"/>
              <a:t>tto</a:t>
            </a:r>
            <a:r>
              <a:rPr lang="nl-NL" sz="3200" dirty="0" smtClean="0"/>
              <a:t>, atheneum, havo, mavo</a:t>
            </a:r>
            <a:endParaRPr lang="nl-NL" sz="32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b="1" dirty="0" smtClean="0"/>
              <a:t>Profielkeuze </a:t>
            </a:r>
            <a:r>
              <a:rPr lang="nl-NL" sz="6000" b="1" dirty="0" smtClean="0"/>
              <a:t>2 mavo</a:t>
            </a:r>
            <a:endParaRPr lang="nl-NL" sz="6000" b="1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29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5887" y="437293"/>
            <a:ext cx="8229600" cy="1143000"/>
          </a:xfrm>
        </p:spPr>
        <p:txBody>
          <a:bodyPr/>
          <a:lstStyle/>
          <a:p>
            <a:r>
              <a:rPr lang="nl-NL" b="1" dirty="0" smtClean="0"/>
              <a:t>Doorstroom havo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600" dirty="0" smtClean="0"/>
          </a:p>
          <a:p>
            <a:pPr lvl="8">
              <a:buNone/>
            </a:pPr>
            <a:endParaRPr lang="nl-NL" sz="13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95329"/>
              </p:ext>
            </p:extLst>
          </p:nvPr>
        </p:nvGraphicFramePr>
        <p:xfrm>
          <a:off x="1366731" y="1772816"/>
          <a:ext cx="6768752" cy="37992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61253"/>
                <a:gridCol w="3707499"/>
              </a:tblGrid>
              <a:tr h="69046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Profiel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Verplichte keuzevakken</a:t>
                      </a:r>
                      <a:endParaRPr lang="nl-NL" sz="2000" dirty="0"/>
                    </a:p>
                  </a:txBody>
                  <a:tcPr/>
                </a:tc>
              </a:tr>
              <a:tr h="646199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Cultuur &amp; Maatschappij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aseline="0" dirty="0" smtClean="0"/>
                        <a:t>Met vakkenpakket 3M nu nog standaard </a:t>
                      </a:r>
                      <a:r>
                        <a:rPr lang="nl-NL" sz="2000" baseline="0" dirty="0" smtClean="0"/>
                        <a:t>mogelijk </a:t>
                      </a:r>
                    </a:p>
                  </a:txBody>
                  <a:tcPr/>
                </a:tc>
              </a:tr>
              <a:tr h="823581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Economie &amp; Maatschappij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2000" dirty="0" smtClean="0"/>
                        <a:t>1. wiskunde</a:t>
                      </a:r>
                      <a:r>
                        <a:rPr lang="nl-NL" sz="2000" baseline="0" dirty="0" smtClean="0"/>
                        <a:t> </a:t>
                      </a:r>
                      <a:endParaRPr lang="nl-NL" sz="2000" dirty="0" smtClean="0"/>
                    </a:p>
                    <a:p>
                      <a:r>
                        <a:rPr lang="nl-NL" sz="2000" dirty="0" smtClean="0"/>
                        <a:t>2. economie</a:t>
                      </a:r>
                      <a:endParaRPr lang="nl-NL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Natuur &amp;</a:t>
                      </a:r>
                      <a:r>
                        <a:rPr lang="nl-NL" sz="2000" baseline="0" dirty="0" smtClean="0"/>
                        <a:t> Gezondheid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1. wiskunde</a:t>
                      </a:r>
                    </a:p>
                    <a:p>
                      <a:r>
                        <a:rPr lang="nl-NL" sz="2000" dirty="0" smtClean="0"/>
                        <a:t>2. biologie</a:t>
                      </a:r>
                      <a:r>
                        <a:rPr lang="nl-NL" sz="2000" baseline="0" dirty="0" smtClean="0"/>
                        <a:t> </a:t>
                      </a: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Natuur &amp; Techniek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aseline="0" dirty="0" smtClean="0"/>
                        <a:t>Niet mogelijk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Keuzetraject</a:t>
            </a:r>
            <a:endParaRPr lang="nl-NL" b="1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103774"/>
              </p:ext>
            </p:extLst>
          </p:nvPr>
        </p:nvGraphicFramePr>
        <p:xfrm>
          <a:off x="755576" y="1484784"/>
          <a:ext cx="7848872" cy="3870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23786"/>
                <a:gridCol w="3025086"/>
              </a:tblGrid>
              <a:tr h="309381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Activiteit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Datum </a:t>
                      </a:r>
                      <a:endParaRPr lang="nl-NL" sz="2000" dirty="0"/>
                    </a:p>
                  </a:txBody>
                  <a:tcPr/>
                </a:tc>
              </a:tr>
              <a:tr h="367116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KeuzeWeb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Oktober t/m mei </a:t>
                      </a:r>
                      <a:endParaRPr lang="nl-NL" sz="2000" dirty="0"/>
                    </a:p>
                  </a:txBody>
                  <a:tcPr/>
                </a:tc>
              </a:tr>
              <a:tr h="367116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Choice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26 januari</a:t>
                      </a:r>
                      <a:endParaRPr lang="nl-NL" sz="2000" dirty="0"/>
                    </a:p>
                  </a:txBody>
                  <a:tcPr/>
                </a:tc>
              </a:tr>
              <a:tr h="367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/>
                        <a:t>Adviezen vakdocenten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3 februari</a:t>
                      </a:r>
                      <a:endParaRPr lang="nl-NL" sz="2000" dirty="0"/>
                    </a:p>
                  </a:txBody>
                  <a:tcPr/>
                </a:tc>
              </a:tr>
              <a:tr h="287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/>
                        <a:t>Voorlopige</a:t>
                      </a:r>
                      <a:r>
                        <a:rPr lang="nl-NL" sz="2000" baseline="0" dirty="0" smtClean="0"/>
                        <a:t> profielkeuze</a:t>
                      </a:r>
                      <a:endParaRPr lang="nl-NL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/>
                        <a:t>10 maart </a:t>
                      </a:r>
                    </a:p>
                  </a:txBody>
                  <a:tcPr/>
                </a:tc>
              </a:tr>
              <a:tr h="367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/>
                        <a:t>Mentorgesprek over profielkeuze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13</a:t>
                      </a:r>
                      <a:r>
                        <a:rPr lang="nl-NL" sz="2000" baseline="0" dirty="0" smtClean="0"/>
                        <a:t> maart t/m 6 april </a:t>
                      </a:r>
                      <a:endParaRPr lang="nl-NL" sz="2000" dirty="0"/>
                    </a:p>
                  </a:txBody>
                  <a:tcPr/>
                </a:tc>
              </a:tr>
              <a:tr h="367116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Definitieve profielkeuze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7 april </a:t>
                      </a:r>
                      <a:endParaRPr lang="nl-NL" sz="2000" dirty="0"/>
                    </a:p>
                  </a:txBody>
                  <a:tcPr/>
                </a:tc>
              </a:tr>
              <a:tr h="356555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Profielkeuzeformulier</a:t>
                      </a:r>
                      <a:r>
                        <a:rPr lang="nl-NL" sz="2000" baseline="0" dirty="0" smtClean="0"/>
                        <a:t> ondertekend retour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12</a:t>
                      </a:r>
                      <a:r>
                        <a:rPr lang="nl-NL" sz="2000" baseline="0" dirty="0" smtClean="0"/>
                        <a:t> mei</a:t>
                      </a:r>
                      <a:endParaRPr lang="nl-NL" sz="2000" dirty="0"/>
                    </a:p>
                  </a:txBody>
                  <a:tcPr/>
                </a:tc>
              </a:tr>
              <a:tr h="655564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Wijzigingen</a:t>
                      </a:r>
                      <a:r>
                        <a:rPr lang="nl-NL" sz="2000" baseline="0" dirty="0" smtClean="0"/>
                        <a:t> profielkeuze alleen nog via mutatieformulier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7 april t/m 1 december </a:t>
                      </a:r>
                      <a:endParaRPr lang="nl-NL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565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Van een voorlopige </a:t>
            </a:r>
            <a:br>
              <a:rPr lang="nl-NL" b="1" dirty="0" smtClean="0"/>
            </a:br>
            <a:r>
              <a:rPr lang="nl-NL" b="1" dirty="0" smtClean="0"/>
              <a:t>tot definitieve keuze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444781"/>
            <a:ext cx="7416824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   </a:t>
            </a:r>
            <a:endParaRPr lang="nl-NL" sz="2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37251"/>
              </p:ext>
            </p:extLst>
          </p:nvPr>
        </p:nvGraphicFramePr>
        <p:xfrm>
          <a:off x="1043608" y="1844824"/>
          <a:ext cx="7416824" cy="396754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84680"/>
                <a:gridCol w="5467577"/>
                <a:gridCol w="1264567"/>
              </a:tblGrid>
              <a:tr h="42133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Stap 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Activiteit 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Deadline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8782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Invoeren voorlopige keuze (</a:t>
                      </a:r>
                      <a:r>
                        <a:rPr lang="nl-NL" sz="1800" dirty="0" smtClean="0">
                          <a:hlinkClick r:id="rId3"/>
                        </a:rPr>
                        <a:t>www.schotermavo.dedecaan.net</a:t>
                      </a:r>
                      <a:r>
                        <a:rPr lang="nl-NL" sz="1800" dirty="0" smtClean="0"/>
                        <a:t> &gt;</a:t>
                      </a: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 profielkeuze)</a:t>
                      </a:r>
                      <a:endParaRPr lang="nl-NL" sz="1800" dirty="0" smtClean="0">
                        <a:solidFill>
                          <a:prstClr val="black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10 maart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4045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2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Invoeren definitieve keuze (</a:t>
                      </a:r>
                      <a:r>
                        <a:rPr lang="nl-NL" sz="1800" dirty="0" smtClean="0">
                          <a:sym typeface="Wingdings" panose="05000000000000000000" pitchFamily="2" charset="2"/>
                          <a:hlinkClick r:id="rId3"/>
                        </a:rPr>
                        <a:t>www.schotermavo.dedecaan.net</a:t>
                      </a: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 &gt; profielkeuze.</a:t>
                      </a:r>
                      <a:r>
                        <a:rPr lang="nl-NL" sz="1800" baseline="0" dirty="0" smtClean="0"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Vanaf nu geen wijziging meer mogelijk)  </a:t>
                      </a:r>
                      <a:endParaRPr lang="nl-NL" sz="1800" dirty="0" smtClean="0">
                        <a:solidFill>
                          <a:prstClr val="black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7 april 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33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3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Beoordeling keuze door mentor en decaan 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21 april 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33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4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Ontvangst keuzeformulier via mentor 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21 april 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9007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Ondertekening formulier door leerling én ouder(s) / verzorger(s)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12 mei 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33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6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ym typeface="Wingdings" panose="05000000000000000000" pitchFamily="2" charset="2"/>
                        </a:rPr>
                        <a:t>Formulier retour bij mentor</a:t>
                      </a:r>
                      <a:endParaRPr lang="nl-NL" sz="1800" dirty="0" smtClean="0">
                        <a:solidFill>
                          <a:prstClr val="black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12 mei </a:t>
                      </a:r>
                      <a:endParaRPr lang="nl-N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0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Verkeerd gekozen?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15616" y="1628800"/>
            <a:ext cx="7283152" cy="4525963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nl-NL" sz="2800" dirty="0" smtClean="0"/>
              <a:t>Wijziging van het vakkenpakket kan </a:t>
            </a:r>
            <a:r>
              <a:rPr lang="nl-NL" sz="2800" dirty="0" smtClean="0"/>
              <a:t>van 7 april tot </a:t>
            </a:r>
            <a:r>
              <a:rPr lang="nl-NL" sz="2800" b="1" dirty="0" smtClean="0"/>
              <a:t>1 december 2017 </a:t>
            </a:r>
            <a:r>
              <a:rPr lang="nl-NL" sz="2800" dirty="0" smtClean="0"/>
              <a:t>in 3 </a:t>
            </a:r>
            <a:r>
              <a:rPr lang="nl-NL" sz="2800" dirty="0" smtClean="0"/>
              <a:t>mavo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 smtClean="0"/>
              <a:t>	Hoe: </a:t>
            </a:r>
          </a:p>
          <a:p>
            <a:pPr>
              <a:buNone/>
            </a:pPr>
            <a:r>
              <a:rPr lang="nl-NL" sz="2800" dirty="0" smtClean="0"/>
              <a:t>	- Mutatieformulier via coördinator</a:t>
            </a:r>
            <a:endParaRPr lang="nl-NL" sz="2800" dirty="0" smtClean="0"/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 smtClean="0"/>
              <a:t>	Voorwaarde</a:t>
            </a:r>
            <a:r>
              <a:rPr lang="nl-NL" sz="2800" dirty="0" smtClean="0"/>
              <a:t>: </a:t>
            </a:r>
          </a:p>
          <a:p>
            <a:pPr>
              <a:buFontTx/>
              <a:buChar char="-"/>
            </a:pPr>
            <a:r>
              <a:rPr lang="nl-NL" sz="2800" dirty="0" smtClean="0"/>
              <a:t>Toestemming coördinator, ouders, mentor, nieuwe docent, decaan en roostermaker</a:t>
            </a:r>
          </a:p>
        </p:txBody>
      </p:sp>
    </p:spTree>
    <p:extLst>
      <p:ext uri="{BB962C8B-B14F-4D97-AF65-F5344CB8AC3E}">
        <p14:creationId xmlns:p14="http://schemas.microsoft.com/office/powerpoint/2010/main" val="33230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5658" y="116632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 smtClean="0"/>
              <a:t>Verplichte vakken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444781"/>
            <a:ext cx="7416824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   </a:t>
            </a:r>
            <a:endParaRPr lang="nl-NL" sz="2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13796"/>
              </p:ext>
            </p:extLst>
          </p:nvPr>
        </p:nvGraphicFramePr>
        <p:xfrm>
          <a:off x="2394214" y="1175740"/>
          <a:ext cx="4392488" cy="477399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29012"/>
                <a:gridCol w="2263476"/>
              </a:tblGrid>
              <a:tr h="384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200" b="1" dirty="0" smtClean="0">
                          <a:effectLst/>
                        </a:rPr>
                        <a:t>Vak </a:t>
                      </a:r>
                      <a:endParaRPr lang="nl-NL" sz="22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200" b="1" dirty="0" smtClean="0">
                          <a:effectLst/>
                        </a:rPr>
                        <a:t>Richting</a:t>
                      </a:r>
                      <a:endParaRPr lang="nl-NL" sz="22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2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Geen eisen</a:t>
                      </a:r>
                      <a:endParaRPr lang="nl-NL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CIOS</a:t>
                      </a:r>
                    </a:p>
                    <a:p>
                      <a:pPr lv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en Theater</a:t>
                      </a:r>
                    </a:p>
                    <a:p>
                      <a:pPr lv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Uiterlijke Verzorging</a:t>
                      </a:r>
                    </a:p>
                    <a:p>
                      <a:pPr lv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Welzijn</a:t>
                      </a:r>
                    </a:p>
                    <a:p>
                      <a:pPr lv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Zorg</a:t>
                      </a: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79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Wiskunde </a:t>
                      </a:r>
                      <a:r>
                        <a:rPr lang="nl-NL" sz="2000" b="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0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Economie </a:t>
                      </a:r>
                      <a:r>
                        <a:rPr lang="nl-NL" sz="2000" b="0" i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endParaRPr lang="nl-NL" sz="2000" b="0" i="1" baseline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0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Duits </a:t>
                      </a:r>
                      <a:r>
                        <a:rPr lang="nl-NL" sz="2000" b="0" i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nl-NL" sz="20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2000" b="0" baseline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0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Frans</a:t>
                      </a:r>
                      <a:endParaRPr lang="nl-NL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Recreatie</a:t>
                      </a:r>
                    </a:p>
                    <a:p>
                      <a:pPr lv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Handel en Commercie</a:t>
                      </a:r>
                    </a:p>
                    <a:p>
                      <a:pPr lv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Horeca en Facility</a:t>
                      </a:r>
                    </a:p>
                    <a:p>
                      <a:pPr lv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 en Media</a:t>
                      </a:r>
                    </a:p>
                    <a:p>
                      <a:pPr lv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 en Veiligheid</a:t>
                      </a:r>
                    </a:p>
                    <a:p>
                      <a:pPr lv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Zakelijk</a:t>
                      </a: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2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Wiskunde</a:t>
                      </a:r>
                      <a:r>
                        <a:rPr lang="nl-NL" sz="20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000" b="0" i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000" b="0" baseline="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Nsk</a:t>
                      </a:r>
                      <a:r>
                        <a:rPr lang="nl-NL" sz="20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0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</a:t>
                      </a:r>
                    </a:p>
                    <a:p>
                      <a:pPr lvl="0" rt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Bouw </a:t>
                      </a:r>
                    </a:p>
                    <a:p>
                      <a:pPr lv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</a:p>
                    <a:p>
                      <a:pPr lv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</a:p>
                    <a:p>
                      <a:pPr lvl="0"/>
                      <a:r>
                        <a:rPr lang="nl-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Logistiek</a:t>
                      </a: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252430" y="6155892"/>
            <a:ext cx="745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Let op: Dit geldt voor dit jaar. Regels kunnen wijziging, controleer altijd de website van de vervolgopleiding. 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3608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Profiel kiezen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7787208" cy="4680520"/>
          </a:xfrm>
        </p:spPr>
        <p:txBody>
          <a:bodyPr>
            <a:normAutofit fontScale="77500" lnSpcReduction="20000"/>
          </a:bodyPr>
          <a:lstStyle/>
          <a:p>
            <a:r>
              <a:rPr lang="nl-NL" sz="3500" b="1" dirty="0" err="1"/>
              <a:t>Don’ts</a:t>
            </a:r>
            <a:endParaRPr lang="nl-NL" sz="3500" b="1" dirty="0"/>
          </a:p>
          <a:p>
            <a:pPr lvl="1"/>
            <a:r>
              <a:rPr lang="nl-NL" sz="3000" dirty="0"/>
              <a:t>Wat doen mijn vrienden? </a:t>
            </a:r>
          </a:p>
          <a:p>
            <a:pPr lvl="1"/>
            <a:r>
              <a:rPr lang="nl-NL" sz="3000" dirty="0"/>
              <a:t>Waar heb ik het minste huiswerk voor? </a:t>
            </a:r>
          </a:p>
          <a:p>
            <a:pPr lvl="1"/>
            <a:r>
              <a:rPr lang="nl-NL" sz="3000" dirty="0"/>
              <a:t>Welke docent vind ik leuk</a:t>
            </a:r>
            <a:r>
              <a:rPr lang="nl-NL" sz="3000" dirty="0" smtClean="0"/>
              <a:t>?</a:t>
            </a:r>
          </a:p>
          <a:p>
            <a:pPr marL="457200" lvl="1" indent="0">
              <a:buNone/>
            </a:pPr>
            <a:endParaRPr lang="nl-NL" sz="3000" dirty="0"/>
          </a:p>
          <a:p>
            <a:r>
              <a:rPr lang="nl-NL" sz="3500" b="1" dirty="0" smtClean="0"/>
              <a:t>Do’s </a:t>
            </a:r>
            <a:endParaRPr lang="nl-NL" sz="3500" b="1" dirty="0" smtClean="0"/>
          </a:p>
          <a:p>
            <a:pPr lvl="1"/>
            <a:r>
              <a:rPr lang="nl-NL" sz="3000" dirty="0" smtClean="0"/>
              <a:t>Waar ben ik goed in?</a:t>
            </a:r>
          </a:p>
          <a:p>
            <a:pPr lvl="1"/>
            <a:r>
              <a:rPr lang="nl-NL" sz="3000" dirty="0" smtClean="0"/>
              <a:t>Wat vind ik leuk of interessant? </a:t>
            </a:r>
          </a:p>
          <a:p>
            <a:pPr lvl="1"/>
            <a:r>
              <a:rPr lang="nl-NL" sz="3000" dirty="0" smtClean="0"/>
              <a:t>Wat wil ik later worden?</a:t>
            </a:r>
          </a:p>
          <a:p>
            <a:pPr lvl="1"/>
            <a:r>
              <a:rPr lang="nl-NL" sz="3000" dirty="0" smtClean="0"/>
              <a:t>Wat heb ik daarvoor nodig?  </a:t>
            </a:r>
          </a:p>
          <a:p>
            <a:pPr lvl="1"/>
            <a:r>
              <a:rPr lang="nl-NL" sz="3000" dirty="0" smtClean="0"/>
              <a:t>Wat heb ik nodig wil ik overstappen naar de havo?</a:t>
            </a:r>
          </a:p>
          <a:p>
            <a:pPr lvl="1"/>
            <a:r>
              <a:rPr lang="nl-NL" sz="3000" dirty="0" smtClean="0"/>
              <a:t>Met welke vakken ga ik mijn examen halen!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dirty="0" smtClean="0"/>
          </a:p>
          <a:p>
            <a:pPr>
              <a:buFont typeface="Wingdings" pitchFamily="2" charset="2"/>
              <a:buChar char="§"/>
            </a:pPr>
            <a:endParaRPr lang="nl-NL" b="1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Font typeface="Wingdings" pitchFamily="2" charset="2"/>
              <a:buChar char="q"/>
            </a:pPr>
            <a:endParaRPr lang="nl-NL" dirty="0" smtClean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8229600" cy="1143000"/>
          </a:xfrm>
        </p:spPr>
        <p:txBody>
          <a:bodyPr/>
          <a:lstStyle/>
          <a:p>
            <a:r>
              <a:rPr lang="nl-NL" b="1" dirty="0" smtClean="0"/>
              <a:t>Invultips profielkeuzeformulier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64804" y="1772816"/>
            <a:ext cx="7787208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1. Kies </a:t>
            </a:r>
            <a:r>
              <a:rPr lang="nl-NL" dirty="0" smtClean="0"/>
              <a:t>1 profiel 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2. Kies </a:t>
            </a:r>
            <a:r>
              <a:rPr lang="nl-NL" dirty="0" smtClean="0"/>
              <a:t>keuzevakken </a:t>
            </a:r>
          </a:p>
          <a:p>
            <a:pPr lvl="1"/>
            <a:r>
              <a:rPr lang="nl-NL" dirty="0" smtClean="0"/>
              <a:t>blokje onder </a:t>
            </a:r>
            <a:r>
              <a:rPr lang="nl-NL" dirty="0" smtClean="0"/>
              <a:t>profiel</a:t>
            </a:r>
          </a:p>
          <a:p>
            <a:pPr lvl="1"/>
            <a:r>
              <a:rPr lang="nl-NL" dirty="0" smtClean="0"/>
              <a:t>vak nu </a:t>
            </a:r>
            <a:r>
              <a:rPr lang="nl-NL" dirty="0" smtClean="0"/>
              <a:t>niet kiezen = nooit meer </a:t>
            </a:r>
            <a:r>
              <a:rPr lang="nl-NL" dirty="0" smtClean="0"/>
              <a:t>kiezen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3. Kies </a:t>
            </a:r>
            <a:r>
              <a:rPr lang="nl-NL" dirty="0" smtClean="0"/>
              <a:t>evt. LO2 als extra vak </a:t>
            </a:r>
          </a:p>
          <a:p>
            <a:pPr lvl="1"/>
            <a:r>
              <a:rPr lang="nl-NL" dirty="0" smtClean="0"/>
              <a:t>dan niet als </a:t>
            </a:r>
            <a:r>
              <a:rPr lang="nl-NL" dirty="0" smtClean="0"/>
              <a:t>keuzevak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4. Kies </a:t>
            </a:r>
            <a:r>
              <a:rPr lang="nl-NL" dirty="0" smtClean="0"/>
              <a:t>voor leuk én haalbaar 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5. </a:t>
            </a:r>
            <a:r>
              <a:rPr lang="nl-NL" dirty="0" smtClean="0"/>
              <a:t>Formulier </a:t>
            </a:r>
            <a:r>
              <a:rPr lang="nl-NL" dirty="0" smtClean="0"/>
              <a:t>hoeft </a:t>
            </a:r>
            <a:r>
              <a:rPr lang="nl-NL" i="1" dirty="0" smtClean="0"/>
              <a:t>niet</a:t>
            </a:r>
            <a:r>
              <a:rPr lang="nl-NL" dirty="0" smtClean="0"/>
              <a:t> ingeleverd te worden </a:t>
            </a:r>
          </a:p>
          <a:p>
            <a:pPr marL="400050" lvl="1" indent="0">
              <a:buNone/>
            </a:pPr>
            <a:endParaRPr lang="nl-NL" b="1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Font typeface="Wingdings" pitchFamily="2" charset="2"/>
              <a:buChar char="q"/>
            </a:pPr>
            <a:endParaRPr lang="nl-NL" dirty="0" smtClean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86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149080"/>
            <a:ext cx="2870448" cy="215283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29600" cy="1224136"/>
          </a:xfrm>
        </p:spPr>
        <p:txBody>
          <a:bodyPr>
            <a:normAutofit fontScale="90000"/>
          </a:bodyPr>
          <a:lstStyle/>
          <a:p>
            <a:pPr algn="r"/>
            <a:r>
              <a:rPr lang="nl-NL" b="1" dirty="0" smtClean="0"/>
              <a:t>Hartelijk dank voor jullie komst!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Zijn er nog vragen?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>		</a:t>
            </a:r>
            <a:br>
              <a:rPr lang="nl-NL" b="1" dirty="0" smtClean="0"/>
            </a:br>
            <a:r>
              <a:rPr lang="nl-NL" b="1" dirty="0"/>
              <a:t>	</a:t>
            </a:r>
            <a:r>
              <a:rPr lang="nl-NL" b="1" dirty="0" smtClean="0"/>
              <a:t>	</a:t>
            </a:r>
            <a:r>
              <a:rPr lang="nl-NL" sz="2700" b="1" dirty="0" smtClean="0"/>
              <a:t>Presentatie bij “Decanaat” </a:t>
            </a:r>
            <a:br>
              <a:rPr lang="nl-NL" sz="2700" b="1" dirty="0" smtClean="0"/>
            </a:br>
            <a:r>
              <a:rPr lang="nl-NL" sz="2700" b="1" dirty="0" smtClean="0"/>
              <a:t>	op website</a:t>
            </a: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41927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302" y="3501008"/>
            <a:ext cx="4588267" cy="252112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16729" y="529711"/>
            <a:ext cx="8229600" cy="1143000"/>
          </a:xfrm>
        </p:spPr>
        <p:txBody>
          <a:bodyPr>
            <a:normAutofit/>
          </a:bodyPr>
          <a:lstStyle/>
          <a:p>
            <a:r>
              <a:rPr lang="nl-NL" sz="4400" b="1" dirty="0" smtClean="0">
                <a:latin typeface="+mn-lt"/>
                <a:cs typeface="Arial" panose="020B0604020202020204" pitchFamily="34" charset="0"/>
              </a:rPr>
              <a:t>Keuzeproces</a:t>
            </a:r>
            <a:endParaRPr lang="nl-NL" sz="4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	</a:t>
            </a:r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22709"/>
            <a:ext cx="6870787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Loopbaanoriëntatie- en begeleiding (LOB)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22412" y="2060848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>
                <a:solidFill>
                  <a:schemeClr val="accent2"/>
                </a:solidFill>
              </a:rPr>
              <a:t>		</a:t>
            </a:r>
            <a:endParaRPr lang="nl-NL" sz="2800" dirty="0" smtClean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632686"/>
            <a:ext cx="4767541" cy="4938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nl-NL" b="1" dirty="0" smtClean="0"/>
              <a:t>Profielen mavo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22412" y="2060848"/>
            <a:ext cx="74991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000" dirty="0" smtClean="0"/>
              <a:t>Economie</a:t>
            </a:r>
          </a:p>
          <a:p>
            <a:pPr marL="0" indent="0" algn="ctr">
              <a:buNone/>
            </a:pPr>
            <a:r>
              <a:rPr lang="nl-NL" sz="4000" dirty="0" smtClean="0"/>
              <a:t>Zorg en Welzijn</a:t>
            </a:r>
          </a:p>
          <a:p>
            <a:pPr marL="0" indent="0" algn="ctr">
              <a:buNone/>
            </a:pPr>
            <a:r>
              <a:rPr lang="nl-NL" sz="4000" dirty="0" smtClean="0"/>
              <a:t>Landbouw </a:t>
            </a:r>
          </a:p>
          <a:p>
            <a:pPr marL="0" indent="0" algn="ctr">
              <a:buNone/>
            </a:pPr>
            <a:r>
              <a:rPr lang="nl-NL" sz="4000" dirty="0" smtClean="0"/>
              <a:t>Techniek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>
                <a:solidFill>
                  <a:schemeClr val="accent2"/>
                </a:solidFill>
              </a:rPr>
              <a:t>		</a:t>
            </a:r>
            <a:endParaRPr lang="nl-NL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Profielkeuzeproces mavo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31640" y="1484784"/>
            <a:ext cx="7499176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 dirty="0" smtClean="0"/>
              <a:t>2 mavo: </a:t>
            </a:r>
          </a:p>
          <a:p>
            <a:r>
              <a:rPr lang="nl-NL" sz="2800" dirty="0" smtClean="0"/>
              <a:t>Kies 1 profiel (uit 4) </a:t>
            </a:r>
            <a:endParaRPr lang="nl-NL" sz="2800" dirty="0" smtClean="0"/>
          </a:p>
          <a:p>
            <a:r>
              <a:rPr lang="nl-NL" sz="2800" dirty="0" smtClean="0"/>
              <a:t>6 </a:t>
            </a:r>
            <a:r>
              <a:rPr lang="nl-NL" sz="2800" dirty="0"/>
              <a:t>examenvakken verplicht </a:t>
            </a:r>
          </a:p>
          <a:p>
            <a:r>
              <a:rPr lang="nl-NL" sz="2800" dirty="0"/>
              <a:t>Kies </a:t>
            </a:r>
            <a:r>
              <a:rPr lang="nl-NL" sz="2800" dirty="0" smtClean="0"/>
              <a:t>4 </a:t>
            </a:r>
            <a:r>
              <a:rPr lang="nl-NL" sz="2800" dirty="0" smtClean="0"/>
              <a:t>(of </a:t>
            </a:r>
            <a:r>
              <a:rPr lang="nl-NL" sz="2800" dirty="0" smtClean="0"/>
              <a:t>5*) examenvakken</a:t>
            </a:r>
          </a:p>
          <a:p>
            <a:r>
              <a:rPr lang="nl-NL" sz="2800" dirty="0" smtClean="0"/>
              <a:t>In totaal 10 (of 11*) examenvakken</a:t>
            </a: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b="1" dirty="0" smtClean="0"/>
              <a:t>3 mavo: </a:t>
            </a:r>
          </a:p>
          <a:p>
            <a:r>
              <a:rPr lang="nl-NL" sz="2800" dirty="0"/>
              <a:t>Kies 1 profiel (uit 4)</a:t>
            </a:r>
          </a:p>
          <a:p>
            <a:r>
              <a:rPr lang="nl-NL" sz="2800" dirty="0" smtClean="0"/>
              <a:t>Alleen </a:t>
            </a:r>
            <a:r>
              <a:rPr lang="nl-NL" sz="2800" dirty="0"/>
              <a:t>Engels en Nederlands verplicht </a:t>
            </a:r>
            <a:endParaRPr lang="nl-NL" sz="2800" dirty="0" smtClean="0"/>
          </a:p>
          <a:p>
            <a:r>
              <a:rPr lang="nl-NL" sz="2800" dirty="0" smtClean="0"/>
              <a:t>Laat 3 (of 4*) vakken vallen</a:t>
            </a:r>
            <a:endParaRPr lang="nl-NL" sz="2800" dirty="0"/>
          </a:p>
          <a:p>
            <a:r>
              <a:rPr lang="nl-NL" sz="2800" dirty="0" smtClean="0"/>
              <a:t>In totaal 7 examenvakken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300" i="1" dirty="0" smtClean="0"/>
              <a:t>*Bij LO2 als extra vak in 3 mavo</a:t>
            </a:r>
            <a:endParaRPr lang="nl-NL" sz="2300" i="1" dirty="0" smtClean="0"/>
          </a:p>
          <a:p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142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Opbouw </a:t>
            </a:r>
            <a:r>
              <a:rPr lang="nl-NL" b="1" dirty="0" smtClean="0"/>
              <a:t>profielen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43608" y="2060848"/>
            <a:ext cx="7499176" cy="41373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Gemeenschappelijk deel 		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Profieldeel		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Keuzedeel			</a:t>
            </a: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400" i="1" dirty="0" smtClean="0"/>
              <a:t>Let op</a:t>
            </a:r>
            <a:r>
              <a:rPr lang="nl-NL" sz="2400" i="1" dirty="0"/>
              <a:t>: </a:t>
            </a:r>
            <a:r>
              <a:rPr lang="nl-NL" sz="2400" i="1" dirty="0" smtClean="0"/>
              <a:t>vakken die zijn laten vallen kunnen </a:t>
            </a:r>
            <a:r>
              <a:rPr lang="nl-NL" sz="2400" i="1" dirty="0" err="1" smtClean="0"/>
              <a:t>níet</a:t>
            </a:r>
            <a:r>
              <a:rPr lang="nl-NL" sz="2400" i="1" dirty="0" smtClean="0"/>
              <a:t> opnieuw gekozen worden!</a:t>
            </a:r>
          </a:p>
          <a:p>
            <a:pPr marL="0" indent="0">
              <a:buNone/>
            </a:pPr>
            <a:endParaRPr lang="nl-NL" sz="28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1. Gemeenschappelijk deel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547664" y="1556792"/>
            <a:ext cx="7427168" cy="5112568"/>
          </a:xfrm>
        </p:spPr>
        <p:txBody>
          <a:bodyPr>
            <a:normAutofit/>
          </a:bodyPr>
          <a:lstStyle/>
          <a:p>
            <a:r>
              <a:rPr lang="nl-NL" sz="2200" b="1" dirty="0" smtClean="0"/>
              <a:t>Nederlands				</a:t>
            </a:r>
          </a:p>
          <a:p>
            <a:r>
              <a:rPr lang="nl-NL" sz="2200" b="1" dirty="0" smtClean="0"/>
              <a:t>Engels				</a:t>
            </a:r>
          </a:p>
          <a:p>
            <a:r>
              <a:rPr lang="nl-NL" sz="2200" b="1" dirty="0" smtClean="0"/>
              <a:t>Duits				</a:t>
            </a:r>
          </a:p>
          <a:p>
            <a:r>
              <a:rPr lang="nl-NL" sz="2200" b="1" dirty="0" smtClean="0"/>
              <a:t>Geschiedenis			</a:t>
            </a:r>
          </a:p>
          <a:p>
            <a:r>
              <a:rPr lang="nl-NL" sz="2200" b="1" dirty="0" smtClean="0"/>
              <a:t>Aardrijkskunde			</a:t>
            </a:r>
          </a:p>
          <a:p>
            <a:r>
              <a:rPr lang="nl-NL" sz="2200" b="1" dirty="0" smtClean="0"/>
              <a:t>Scheikunde (</a:t>
            </a:r>
            <a:r>
              <a:rPr lang="nl-NL" sz="2200" b="1" dirty="0" err="1" smtClean="0"/>
              <a:t>nsk</a:t>
            </a:r>
            <a:r>
              <a:rPr lang="nl-NL" sz="2200" b="1" dirty="0" smtClean="0"/>
              <a:t> 2)	</a:t>
            </a:r>
            <a:r>
              <a:rPr lang="nl-NL" sz="2200" dirty="0" smtClean="0"/>
              <a:t>		</a:t>
            </a:r>
          </a:p>
          <a:p>
            <a:r>
              <a:rPr lang="nl-NL" sz="2200" dirty="0" smtClean="0"/>
              <a:t>Lichamelijke Opvoeding</a:t>
            </a:r>
          </a:p>
          <a:p>
            <a:r>
              <a:rPr lang="nl-NL" sz="2200" dirty="0" smtClean="0"/>
              <a:t>Culturele en kunstzinnige vorming</a:t>
            </a:r>
          </a:p>
          <a:p>
            <a:r>
              <a:rPr lang="nl-NL" sz="2200" dirty="0" err="1" smtClean="0"/>
              <a:t>Mentorles</a:t>
            </a:r>
            <a:endParaRPr lang="nl-NL" sz="2200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2. Profieldeel</a:t>
            </a:r>
            <a:endParaRPr lang="nl-NL" b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87151"/>
              </p:ext>
            </p:extLst>
          </p:nvPr>
        </p:nvGraphicFramePr>
        <p:xfrm>
          <a:off x="1115616" y="1268760"/>
          <a:ext cx="7344816" cy="460851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10739"/>
                <a:gridCol w="2462691"/>
                <a:gridCol w="2771386"/>
              </a:tblGrid>
              <a:tr h="569681">
                <a:tc>
                  <a:txBody>
                    <a:bodyPr/>
                    <a:lstStyle/>
                    <a:p>
                      <a:r>
                        <a:rPr lang="nl-NL" dirty="0" smtClean="0"/>
                        <a:t>Sector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 mavo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 mavo (extra) </a:t>
                      </a:r>
                      <a:endParaRPr lang="nl-NL" dirty="0"/>
                    </a:p>
                  </a:txBody>
                  <a:tcPr/>
                </a:tc>
              </a:tr>
              <a:tr h="1091576">
                <a:tc>
                  <a:txBody>
                    <a:bodyPr/>
                    <a:lstStyle/>
                    <a:p>
                      <a:r>
                        <a:rPr lang="nl-NL" dirty="0" smtClean="0"/>
                        <a:t>Economie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Economie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Frans of </a:t>
                      </a:r>
                    </a:p>
                    <a:p>
                      <a:r>
                        <a:rPr lang="nl-NL" dirty="0" smtClean="0"/>
                        <a:t>Duits of </a:t>
                      </a:r>
                    </a:p>
                    <a:p>
                      <a:r>
                        <a:rPr lang="nl-NL" dirty="0" smtClean="0"/>
                        <a:t>wiskunde</a:t>
                      </a:r>
                      <a:endParaRPr lang="nl-NL" dirty="0"/>
                    </a:p>
                  </a:txBody>
                  <a:tcPr/>
                </a:tc>
              </a:tr>
              <a:tr h="1091576">
                <a:tc>
                  <a:txBody>
                    <a:bodyPr/>
                    <a:lstStyle/>
                    <a:p>
                      <a:r>
                        <a:rPr lang="nl-NL" dirty="0" smtClean="0"/>
                        <a:t>Zorg en Welzijn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Biologie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Aardrijkskunde of geschiedenis</a:t>
                      </a:r>
                      <a:r>
                        <a:rPr lang="nl-NL" baseline="0" dirty="0" smtClean="0"/>
                        <a:t> of </a:t>
                      </a:r>
                    </a:p>
                    <a:p>
                      <a:r>
                        <a:rPr lang="nl-NL" baseline="0" dirty="0" smtClean="0"/>
                        <a:t>Wiskunde</a:t>
                      </a:r>
                      <a:endParaRPr lang="nl-NL" dirty="0"/>
                    </a:p>
                  </a:txBody>
                  <a:tcPr/>
                </a:tc>
              </a:tr>
              <a:tr h="1091576">
                <a:tc>
                  <a:txBody>
                    <a:bodyPr/>
                    <a:lstStyle/>
                    <a:p>
                      <a:r>
                        <a:rPr lang="nl-NL" dirty="0" smtClean="0"/>
                        <a:t>Landbouw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Wiskunde</a:t>
                      </a:r>
                      <a:r>
                        <a:rPr lang="nl-NL" b="1" baseline="0" dirty="0" smtClean="0"/>
                        <a:t> +</a:t>
                      </a:r>
                      <a:r>
                        <a:rPr lang="nl-NL" b="1" dirty="0" smtClean="0"/>
                        <a:t> </a:t>
                      </a:r>
                    </a:p>
                    <a:p>
                      <a:r>
                        <a:rPr lang="nl-NL" b="1" dirty="0" smtClean="0"/>
                        <a:t>Natuurkunde</a:t>
                      </a:r>
                      <a:r>
                        <a:rPr lang="nl-NL" b="1" baseline="0" dirty="0" smtClean="0"/>
                        <a:t> (</a:t>
                      </a:r>
                      <a:r>
                        <a:rPr lang="nl-NL" b="1" baseline="0" dirty="0" err="1" smtClean="0"/>
                        <a:t>nsk</a:t>
                      </a:r>
                      <a:r>
                        <a:rPr lang="nl-NL" b="1" baseline="0" dirty="0" smtClean="0"/>
                        <a:t> 1) of biologie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</a:tr>
              <a:tr h="764104">
                <a:tc>
                  <a:txBody>
                    <a:bodyPr/>
                    <a:lstStyle/>
                    <a:p>
                      <a:r>
                        <a:rPr lang="nl-NL" dirty="0" smtClean="0"/>
                        <a:t>Techniek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Wiskunde +</a:t>
                      </a:r>
                      <a:r>
                        <a:rPr lang="nl-NL" b="1" baseline="0" dirty="0" smtClean="0"/>
                        <a:t> N</a:t>
                      </a:r>
                      <a:r>
                        <a:rPr lang="nl-NL" b="1" dirty="0" smtClean="0"/>
                        <a:t>atuurkunde (</a:t>
                      </a:r>
                      <a:r>
                        <a:rPr lang="nl-NL" b="1" dirty="0" err="1" smtClean="0"/>
                        <a:t>nsk</a:t>
                      </a:r>
                      <a:r>
                        <a:rPr lang="nl-NL" b="1" baseline="0" dirty="0" smtClean="0"/>
                        <a:t> 1)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 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3</a:t>
            </a:r>
            <a:r>
              <a:rPr lang="nl-NL" b="1" dirty="0" smtClean="0"/>
              <a:t>. Keuzedeel</a:t>
            </a:r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1259632" y="198884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Kies </a:t>
            </a:r>
            <a:r>
              <a:rPr lang="nl-NL" sz="2400" dirty="0" smtClean="0"/>
              <a:t>uit </a:t>
            </a:r>
            <a:r>
              <a:rPr lang="nl-NL" sz="2400" dirty="0" smtClean="0"/>
              <a:t>8 </a:t>
            </a:r>
            <a:r>
              <a:rPr lang="nl-NL" sz="2400" dirty="0" smtClean="0"/>
              <a:t>(keuze)examenvakken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Totaal 10 examenvakken in vakkenpakket 3 mavo</a:t>
            </a:r>
            <a:r>
              <a:rPr lang="nl-NL" sz="2400" dirty="0" smtClean="0"/>
              <a:t>  </a:t>
            </a:r>
            <a:endParaRPr lang="nl-NL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Evt. extra </a:t>
            </a:r>
            <a:r>
              <a:rPr lang="nl-NL" sz="2400" dirty="0" smtClean="0"/>
              <a:t>examenvak: Lichamelijke Opvoeding </a:t>
            </a:r>
            <a:r>
              <a:rPr lang="nl-NL" sz="2400" dirty="0" smtClean="0"/>
              <a:t>2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164753"/>
            <a:ext cx="2232248" cy="23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0FA13EF4BDC45A374071BE95ADD86" ma:contentTypeVersion="" ma:contentTypeDescription="Een nieuw document maken." ma:contentTypeScope="" ma:versionID="b2a9c1367b82e565a47ea97e493e4143">
  <xsd:schema xmlns:xsd="http://www.w3.org/2001/XMLSchema" xmlns:xs="http://www.w3.org/2001/XMLSchema" xmlns:p="http://schemas.microsoft.com/office/2006/metadata/properties" xmlns:ns2="6074d891-0cfd-4187-b313-4a73a0fbaa9d" targetNamespace="http://schemas.microsoft.com/office/2006/metadata/properties" ma:root="true" ma:fieldsID="f42cb1a756bec45ddadf7ee14d76eeb8" ns2:_="">
    <xsd:import namespace="6074d891-0cfd-4187-b313-4a73a0fbaa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4d891-0cfd-4187-b313-4a73a0fbaa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DF68E5-220C-4A35-B3CF-8BF2EAE873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74d891-0cfd-4187-b313-4a73a0fbaa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A972E8-39FF-4E90-BC68-6D08E7844B2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074d891-0cfd-4187-b313-4a73a0fbaa9d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A20373-EF36-4BFD-8487-29BB68CA57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529</Words>
  <Application>Microsoft Office PowerPoint</Application>
  <PresentationFormat>Diavoorstelling (4:3)</PresentationFormat>
  <Paragraphs>202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Times New Roman</vt:lpstr>
      <vt:lpstr>Wingdings</vt:lpstr>
      <vt:lpstr>Kantoorthema</vt:lpstr>
      <vt:lpstr>1_Kantoorthema</vt:lpstr>
      <vt:lpstr>Anouk Filius Decaan tto, atheneum, havo, mavo</vt:lpstr>
      <vt:lpstr>Keuzeproces</vt:lpstr>
      <vt:lpstr>Loopbaanoriëntatie- en begeleiding (LOB)</vt:lpstr>
      <vt:lpstr>Profielen mavo</vt:lpstr>
      <vt:lpstr>Profielkeuzeproces mavo</vt:lpstr>
      <vt:lpstr>Opbouw profielen</vt:lpstr>
      <vt:lpstr>1. Gemeenschappelijk deel</vt:lpstr>
      <vt:lpstr>2. Profieldeel</vt:lpstr>
      <vt:lpstr>3. Keuzedeel</vt:lpstr>
      <vt:lpstr>Doorstroom havo</vt:lpstr>
      <vt:lpstr>Keuzetraject</vt:lpstr>
      <vt:lpstr>Van een voorlopige  tot definitieve keuze</vt:lpstr>
      <vt:lpstr>Verkeerd gekozen?</vt:lpstr>
      <vt:lpstr>Verplichte vakken</vt:lpstr>
      <vt:lpstr>Profiel kiezen</vt:lpstr>
      <vt:lpstr>Invultips profielkeuzeformulier</vt:lpstr>
      <vt:lpstr>Hartelijk dank voor jullie komst!  Zijn er nog vragen?       Presentatie bij “Decanaat”   op website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Profielkeuze  3 vwo</dc:title>
  <dc:creator>Jan</dc:creator>
  <cp:lastModifiedBy>Filius, A.</cp:lastModifiedBy>
  <cp:revision>147</cp:revision>
  <dcterms:created xsi:type="dcterms:W3CDTF">2011-01-19T21:08:22Z</dcterms:created>
  <dcterms:modified xsi:type="dcterms:W3CDTF">2017-02-07T08:06:27Z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0x0101000C60FA13EF4BDC45A374071BE95ADD86</vt:lpwstr>
  </property>
  <property fmtid="{D5CDD505-2E9C-101B-9397-08002B2CF9AE}" pid="3" name="Author">
    <vt:lpwstr>3;#;UserInfo</vt:lpwstr>
  </property>
  <property fmtid="{D5CDD505-2E9C-101B-9397-08002B2CF9AE}" pid="4" name="Order">
    <vt:r8>7429200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Modified">
    <vt:filetime>2016-01-19T07:59:16Z</vt:filetime>
  </property>
  <property fmtid="{D5CDD505-2E9C-101B-9397-08002B2CF9AE}" pid="8" name="Editor">
    <vt:lpwstr>3;#;UserInfo</vt:lpwstr>
  </property>
  <property fmtid="{D5CDD505-2E9C-101B-9397-08002B2CF9AE}" pid="9" name="_ShortcutSiteId">
    <vt:lpwstr/>
  </property>
  <property fmtid="{D5CDD505-2E9C-101B-9397-08002B2CF9AE}" pid="10" name="_ShortcutUrl">
    <vt:lpwstr/>
  </property>
  <property fmtid="{D5CDD505-2E9C-101B-9397-08002B2CF9AE}" pid="11" name="Created">
    <vt:filetime>2015-11-23T13:28:35Z</vt:filetime>
  </property>
</Properties>
</file>