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van Essen" initials="Mv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2T21:35:07.497" idx="2">
    <p:pos x="4395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01059-0D8D-4F53-B5DF-7720A49DB41C}" type="datetimeFigureOut">
              <a:rPr lang="nl-NL" smtClean="0"/>
              <a:t>27-9-2018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0109-16D9-4E21-B326-11DC48C8B3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37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79897-8DA5-E04D-9585-96F4E046A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3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32C2-BD5B-40A7-81F0-64162FB391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1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Autonomie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Hiermee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bedoeld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vrijheid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activiteit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inzicht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voeren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invloed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hij/zij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Gevoel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competentie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Het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vertrouwen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ervaren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hij/zij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genoeg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capaciteiten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gewenste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behalen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verbondenheid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verbondenheid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omgeving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ofwel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vertrouwen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anderen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behoefte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ergens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zich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gewaardeerd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zich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gerespecteerd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verbonden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voelen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Zowel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klasgenoten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leraar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positief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klimaat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basisbehoefte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gerekend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zich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voelen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vragen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stellen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bang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fouten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</a:p>
          <a:p>
            <a:r>
              <a:rPr lang="en-US" dirty="0" err="1"/>
              <a:t>Intrinsieke</a:t>
            </a:r>
            <a:r>
              <a:rPr lang="en-US" dirty="0"/>
              <a:t> en </a:t>
            </a:r>
            <a:r>
              <a:rPr lang="en-US" dirty="0" err="1"/>
              <a:t>extrinsieke</a:t>
            </a:r>
            <a:r>
              <a:rPr lang="en-US" dirty="0"/>
              <a:t> </a:t>
            </a:r>
            <a:r>
              <a:rPr lang="en-US" dirty="0" err="1"/>
              <a:t>motivaite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lln</a:t>
            </a:r>
            <a:r>
              <a:rPr lang="en-US" dirty="0"/>
              <a:t> </a:t>
            </a:r>
            <a:r>
              <a:rPr lang="en-US" dirty="0" err="1"/>
              <a:t>eefecteif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spelen</a:t>
            </a:r>
            <a:r>
              <a:rPr lang="en-US" baseline="0" dirty="0"/>
              <a:t> op het </a:t>
            </a:r>
            <a:r>
              <a:rPr lang="en-US" baseline="0" dirty="0" err="1"/>
              <a:t>vervullen</a:t>
            </a:r>
            <a:r>
              <a:rPr lang="en-US" baseline="0" dirty="0"/>
              <a:t> van 3 </a:t>
            </a:r>
            <a:r>
              <a:rPr lang="en-US" baseline="0" dirty="0" err="1"/>
              <a:t>universeel</a:t>
            </a:r>
            <a:r>
              <a:rPr lang="en-US" baseline="0" dirty="0"/>
              <a:t> </a:t>
            </a:r>
            <a:r>
              <a:rPr lang="en-US" baseline="0" dirty="0" err="1"/>
              <a:t>geldende</a:t>
            </a:r>
            <a:r>
              <a:rPr lang="en-US" baseline="0" dirty="0"/>
              <a:t> </a:t>
            </a:r>
            <a:r>
              <a:rPr lang="en-US" baseline="0" dirty="0" err="1"/>
              <a:t>behoeften</a:t>
            </a:r>
            <a:r>
              <a:rPr lang="en-US" baseline="0" dirty="0"/>
              <a:t>. 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vertrouwen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ervaren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hij/zij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genoeg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capaciteiten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heeft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gewenste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resultaten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behalen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A7CA-5EF7-4E4E-8A2C-9570583AC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Brein</a:t>
            </a:r>
            <a:r>
              <a:rPr lang="en-US" dirty="0"/>
              <a:t> is </a:t>
            </a:r>
            <a:r>
              <a:rPr lang="en-US" dirty="0" err="1"/>
              <a:t>platisch</a:t>
            </a:r>
            <a:r>
              <a:rPr lang="en-US" baseline="0" dirty="0"/>
              <a:t> en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gevormd</a:t>
            </a:r>
            <a:r>
              <a:rPr lang="en-US" baseline="0" dirty="0"/>
              <a:t> door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jij</a:t>
            </a:r>
            <a:r>
              <a:rPr lang="en-US" baseline="0" dirty="0"/>
              <a:t> </a:t>
            </a:r>
            <a:r>
              <a:rPr lang="en-US" baseline="0" dirty="0" err="1"/>
              <a:t>denkt</a:t>
            </a:r>
            <a:r>
              <a:rPr lang="en-US" baseline="0" dirty="0"/>
              <a:t> en </a:t>
            </a:r>
            <a:r>
              <a:rPr lang="en-US" baseline="0" dirty="0" err="1"/>
              <a:t>voelt</a:t>
            </a:r>
            <a:r>
              <a:rPr lang="en-US" baseline="0" dirty="0"/>
              <a:t>. </a:t>
            </a:r>
            <a:r>
              <a:rPr lang="en-US" baseline="0" dirty="0" err="1"/>
              <a:t>Iederen</a:t>
            </a:r>
            <a:r>
              <a:rPr lang="en-US" baseline="0" dirty="0"/>
              <a:t> </a:t>
            </a:r>
            <a:r>
              <a:rPr lang="en-US" baseline="0" dirty="0" err="1"/>
              <a:t>nieuwe</a:t>
            </a:r>
            <a:r>
              <a:rPr lang="en-US" baseline="0" dirty="0"/>
              <a:t> </a:t>
            </a:r>
            <a:r>
              <a:rPr lang="en-US" baseline="0" dirty="0" err="1"/>
              <a:t>ervaring</a:t>
            </a:r>
            <a:r>
              <a:rPr lang="en-US" baseline="0" dirty="0"/>
              <a:t> </a:t>
            </a:r>
            <a:r>
              <a:rPr lang="en-US" baseline="0" dirty="0" err="1"/>
              <a:t>zorgt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verbinding</a:t>
            </a:r>
            <a:r>
              <a:rPr lang="en-US" baseline="0" dirty="0"/>
              <a:t>, hoe </a:t>
            </a:r>
            <a:r>
              <a:rPr lang="en-US" baseline="0" dirty="0" err="1"/>
              <a:t>vaker</a:t>
            </a:r>
            <a:r>
              <a:rPr lang="en-US" baseline="0" dirty="0"/>
              <a:t> de </a:t>
            </a:r>
            <a:r>
              <a:rPr lang="en-US" baseline="0" dirty="0" err="1"/>
              <a:t>ervaring</a:t>
            </a:r>
            <a:r>
              <a:rPr lang="en-US" baseline="0" dirty="0"/>
              <a:t>, de </a:t>
            </a:r>
            <a:r>
              <a:rPr lang="en-US" baseline="0" dirty="0" err="1"/>
              <a:t>gedachten</a:t>
            </a:r>
            <a:r>
              <a:rPr lang="en-US" baseline="0" dirty="0"/>
              <a:t>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jij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doet</a:t>
            </a:r>
            <a:r>
              <a:rPr lang="en-US" baseline="0" dirty="0"/>
              <a:t> hoe </a:t>
            </a:r>
            <a:r>
              <a:rPr lang="en-US" baseline="0" dirty="0" err="1"/>
              <a:t>groter</a:t>
            </a:r>
            <a:r>
              <a:rPr lang="en-US" baseline="0" dirty="0"/>
              <a:t> de </a:t>
            </a:r>
            <a:r>
              <a:rPr lang="en-US" baseline="0" dirty="0" err="1"/>
              <a:t>verandering</a:t>
            </a:r>
            <a:r>
              <a:rPr lang="en-US" baseline="0" dirty="0"/>
              <a:t> in je </a:t>
            </a:r>
            <a:r>
              <a:rPr lang="en-US" baseline="0" dirty="0" err="1"/>
              <a:t>hersenen</a:t>
            </a:r>
            <a:r>
              <a:rPr lang="en-US" baseline="0" dirty="0"/>
              <a:t>. </a:t>
            </a:r>
            <a:r>
              <a:rPr lang="en-US" baseline="0" dirty="0" err="1"/>
              <a:t>Leren</a:t>
            </a:r>
            <a:r>
              <a:rPr lang="en-US" baseline="0" dirty="0"/>
              <a:t> is het </a:t>
            </a:r>
            <a:r>
              <a:rPr lang="en-US" baseline="0" dirty="0" err="1"/>
              <a:t>vormen</a:t>
            </a:r>
            <a:r>
              <a:rPr lang="en-US" baseline="0" dirty="0"/>
              <a:t> van </a:t>
            </a:r>
            <a:r>
              <a:rPr lang="en-US" baseline="0" dirty="0" err="1"/>
              <a:t>sterke</a:t>
            </a:r>
            <a:r>
              <a:rPr lang="en-US" baseline="0" dirty="0"/>
              <a:t> en </a:t>
            </a:r>
            <a:r>
              <a:rPr lang="en-US" baseline="0" dirty="0" err="1"/>
              <a:t>uitgebreinde</a:t>
            </a:r>
            <a:r>
              <a:rPr lang="en-US" baseline="0" dirty="0"/>
              <a:t> </a:t>
            </a:r>
            <a:r>
              <a:rPr lang="en-US" baseline="0" dirty="0" err="1"/>
              <a:t>neurale</a:t>
            </a:r>
            <a:r>
              <a:rPr lang="en-US" baseline="0" dirty="0"/>
              <a:t> </a:t>
            </a:r>
            <a:r>
              <a:rPr lang="en-US" baseline="0" dirty="0" err="1"/>
              <a:t>netwerken</a:t>
            </a:r>
            <a:r>
              <a:rPr lang="en-US" baseline="0" dirty="0"/>
              <a:t> van </a:t>
            </a:r>
            <a:r>
              <a:rPr lang="en-US" baseline="0" dirty="0" err="1"/>
              <a:t>geitenpaadje</a:t>
            </a:r>
            <a:r>
              <a:rPr lang="en-US" baseline="0" dirty="0"/>
              <a:t> </a:t>
            </a:r>
            <a:r>
              <a:rPr lang="en-US" baseline="0" dirty="0" err="1"/>
              <a:t>naar</a:t>
            </a:r>
            <a:r>
              <a:rPr lang="en-US" baseline="0" dirty="0"/>
              <a:t> 4 </a:t>
            </a:r>
            <a:r>
              <a:rPr lang="en-US" baseline="0" dirty="0" err="1"/>
              <a:t>baanssnelweg</a:t>
            </a:r>
            <a:r>
              <a:rPr lang="en-US" baseline="0" dirty="0"/>
              <a:t>. </a:t>
            </a:r>
            <a:r>
              <a:rPr lang="en-US" baseline="0" dirty="0" err="1"/>
              <a:t>Denk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de </a:t>
            </a:r>
            <a:r>
              <a:rPr lang="en-US" baseline="0" dirty="0" err="1"/>
              <a:t>eerste</a:t>
            </a:r>
            <a:r>
              <a:rPr lang="en-US" baseline="0" dirty="0"/>
              <a:t> </a:t>
            </a:r>
            <a:r>
              <a:rPr lang="en-US" baseline="0" dirty="0" err="1"/>
              <a:t>keer</a:t>
            </a:r>
            <a:r>
              <a:rPr lang="en-US" baseline="0" dirty="0"/>
              <a:t> </a:t>
            </a:r>
            <a:r>
              <a:rPr lang="en-US" baseline="0" dirty="0" err="1"/>
              <a:t>autorijden</a:t>
            </a:r>
            <a:r>
              <a:rPr lang="en-US" baseline="0" dirty="0"/>
              <a:t>. Of </a:t>
            </a:r>
            <a:r>
              <a:rPr lang="en-US" baseline="0" dirty="0" err="1"/>
              <a:t>leren</a:t>
            </a:r>
            <a:r>
              <a:rPr lang="en-US" baseline="0" dirty="0"/>
              <a:t> </a:t>
            </a:r>
            <a:r>
              <a:rPr lang="en-US" baseline="0" dirty="0" err="1"/>
              <a:t>schaken</a:t>
            </a:r>
            <a:r>
              <a:rPr lang="en-US" baseline="0" dirty="0"/>
              <a:t> of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taal</a:t>
            </a:r>
            <a:r>
              <a:rPr lang="en-US" baseline="0" dirty="0"/>
              <a:t> </a:t>
            </a:r>
            <a:r>
              <a:rPr lang="en-US" baseline="0" dirty="0" err="1"/>
              <a:t>leren</a:t>
            </a:r>
            <a:r>
              <a:rPr lang="en-US" baseline="0" dirty="0"/>
              <a:t>. We </a:t>
            </a:r>
            <a:r>
              <a:rPr lang="en-US" baseline="0" dirty="0" err="1"/>
              <a:t>leren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door </a:t>
            </a:r>
            <a:r>
              <a:rPr lang="en-US" baseline="0" dirty="0" err="1"/>
              <a:t>imiteren</a:t>
            </a:r>
            <a:r>
              <a:rPr lang="en-US" baseline="0" dirty="0"/>
              <a:t> .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jou</a:t>
            </a:r>
            <a:r>
              <a:rPr lang="en-US" baseline="0" dirty="0"/>
              <a:t> </a:t>
            </a:r>
            <a:r>
              <a:rPr lang="en-US" baseline="0" dirty="0" err="1"/>
              <a:t>opvattingen</a:t>
            </a:r>
            <a:r>
              <a:rPr lang="en-US" baseline="0" dirty="0"/>
              <a:t> </a:t>
            </a:r>
            <a:r>
              <a:rPr lang="en-US" baseline="0" dirty="0" err="1"/>
              <a:t>resoneren</a:t>
            </a:r>
            <a:r>
              <a:rPr lang="en-US" baseline="0" dirty="0"/>
              <a:t> in het </a:t>
            </a:r>
            <a:r>
              <a:rPr lang="en-US" baseline="0" dirty="0" err="1"/>
              <a:t>brein</a:t>
            </a:r>
            <a:r>
              <a:rPr lang="en-US" baseline="0" dirty="0"/>
              <a:t> van je 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A5AE1-FE68-064A-9441-F9EC3F9DB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10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Laat</a:t>
            </a:r>
            <a:r>
              <a:rPr lang="en-US" dirty="0"/>
              <a:t> hem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baseline="0" dirty="0"/>
              <a:t> </a:t>
            </a:r>
            <a:r>
              <a:rPr lang="en-US" baseline="0" dirty="0" err="1"/>
              <a:t>maken</a:t>
            </a:r>
            <a:r>
              <a:rPr lang="en-US" baseline="0" dirty="0"/>
              <a:t>. </a:t>
            </a:r>
            <a:r>
              <a:rPr lang="en-US" baseline="0" dirty="0" err="1"/>
              <a:t>Verhaal</a:t>
            </a:r>
            <a:r>
              <a:rPr lang="en-US" baseline="0" dirty="0"/>
              <a:t> dopamine en adrenaline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75B6E-27DE-8143-B3A4-B258E66CD6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53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5" name="Shape 6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1500" dirty="0"/>
              <a:t>Ad Bergsma: </a:t>
            </a:r>
            <a:r>
              <a:rPr sz="1500" dirty="0" err="1"/>
              <a:t>Oplossingsgericht</a:t>
            </a:r>
            <a:r>
              <a:rPr sz="1500" dirty="0"/>
              <a:t> </a:t>
            </a:r>
            <a:r>
              <a:rPr sz="1500" dirty="0" err="1"/>
              <a:t>meedenken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64064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Onlangs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bemoedigend</a:t>
            </a:r>
            <a:r>
              <a:rPr lang="en-US" dirty="0"/>
              <a:t> rapport </a:t>
            </a:r>
            <a:r>
              <a:rPr lang="en-US" dirty="0" err="1"/>
              <a:t>uitgekomen</a:t>
            </a:r>
            <a:r>
              <a:rPr lang="en-US" dirty="0"/>
              <a:t>. </a:t>
            </a:r>
            <a:r>
              <a:rPr lang="en-US" sz="1400" b="1" dirty="0" err="1"/>
              <a:t>Nl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leerlingen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niet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gemotiveerd</a:t>
            </a:r>
            <a:r>
              <a:rPr lang="en-US" sz="1400" b="1" baseline="0" dirty="0"/>
              <a:t>. </a:t>
            </a:r>
            <a:r>
              <a:rPr lang="en-US" baseline="0" dirty="0" err="1"/>
              <a:t>Waar</a:t>
            </a:r>
            <a:r>
              <a:rPr lang="en-US" baseline="0" dirty="0"/>
              <a:t> </a:t>
            </a:r>
            <a:r>
              <a:rPr lang="en-US" baseline="0" dirty="0" err="1"/>
              <a:t>ligt</a:t>
            </a:r>
            <a:r>
              <a:rPr lang="en-US" baseline="0" dirty="0"/>
              <a:t> het </a:t>
            </a:r>
            <a:r>
              <a:rPr lang="en-US" baseline="0" dirty="0" err="1"/>
              <a:t>aan</a:t>
            </a:r>
            <a:r>
              <a:rPr lang="en-US" baseline="0" dirty="0"/>
              <a:t>: </a:t>
            </a:r>
            <a:r>
              <a:rPr lang="en-US" baseline="0" dirty="0" err="1"/>
              <a:t>saaie</a:t>
            </a:r>
            <a:r>
              <a:rPr lang="en-US" baseline="0" dirty="0"/>
              <a:t> </a:t>
            </a:r>
            <a:r>
              <a:rPr lang="en-US" baseline="0" dirty="0" err="1"/>
              <a:t>onderwijs</a:t>
            </a:r>
            <a:r>
              <a:rPr lang="en-US" baseline="0" dirty="0"/>
              <a:t>, </a:t>
            </a:r>
            <a:r>
              <a:rPr lang="en-US" baseline="0" dirty="0" err="1"/>
              <a:t>weinig</a:t>
            </a:r>
            <a:r>
              <a:rPr lang="en-US" baseline="0" dirty="0"/>
              <a:t> </a:t>
            </a:r>
            <a:r>
              <a:rPr lang="en-US" baseline="0" dirty="0" err="1"/>
              <a:t>uitdaging</a:t>
            </a:r>
            <a:r>
              <a:rPr lang="en-US" baseline="0" dirty="0"/>
              <a:t>, </a:t>
            </a:r>
            <a:r>
              <a:rPr lang="en-US" baseline="0" dirty="0" err="1"/>
              <a:t>differentiatie</a:t>
            </a:r>
            <a:r>
              <a:rPr lang="en-US" baseline="0" dirty="0"/>
              <a:t> </a:t>
            </a:r>
            <a:r>
              <a:rPr lang="en-US" baseline="0" dirty="0" err="1"/>
              <a:t>ouders</a:t>
            </a:r>
            <a:r>
              <a:rPr lang="en-US" baseline="0" dirty="0"/>
              <a:t> </a:t>
            </a:r>
            <a:r>
              <a:rPr lang="en-US" baseline="0" dirty="0" err="1"/>
              <a:t>pamperen</a:t>
            </a:r>
            <a:r>
              <a:rPr lang="en-US" baseline="0" dirty="0"/>
              <a:t> </a:t>
            </a:r>
            <a:r>
              <a:rPr lang="en-US" baseline="0" dirty="0" err="1"/>
              <a:t>teveel</a:t>
            </a:r>
            <a:r>
              <a:rPr lang="en-US" baseline="0" dirty="0"/>
              <a:t> . </a:t>
            </a:r>
            <a:r>
              <a:rPr lang="en-US" baseline="0" dirty="0" err="1"/>
              <a:t>Waarom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onze</a:t>
            </a:r>
            <a:r>
              <a:rPr lang="en-US" baseline="0" dirty="0"/>
              <a:t> </a:t>
            </a:r>
            <a:r>
              <a:rPr lang="en-US" baseline="0" dirty="0" err="1"/>
              <a:t>leerlingen</a:t>
            </a:r>
            <a:r>
              <a:rPr lang="en-US" baseline="0" dirty="0"/>
              <a:t> minder </a:t>
            </a:r>
            <a:r>
              <a:rPr lang="en-US" baseline="0" dirty="0" err="1"/>
              <a:t>gemotiveerd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in </a:t>
            </a:r>
            <a:r>
              <a:rPr lang="en-US" baseline="0" dirty="0" err="1"/>
              <a:t>andere</a:t>
            </a:r>
            <a:r>
              <a:rPr lang="en-US" baseline="0" dirty="0"/>
              <a:t> </a:t>
            </a:r>
            <a:r>
              <a:rPr lang="en-US" baseline="0" dirty="0" err="1"/>
              <a:t>landen</a:t>
            </a:r>
            <a:r>
              <a:rPr lang="en-US" baseline="0" dirty="0"/>
              <a:t>/ </a:t>
            </a:r>
            <a:r>
              <a:rPr lang="en-US" sz="1400" b="1" baseline="0" dirty="0" err="1"/>
              <a:t>terwijl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ze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verhoudingsgewijs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wel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beter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presteren</a:t>
            </a:r>
            <a:r>
              <a:rPr lang="en-US" sz="1400" b="1" baseline="0" dirty="0"/>
              <a:t>.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A7CA-5EF7-4E4E-8A2C-9570583AC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9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Plezier</a:t>
            </a:r>
            <a:r>
              <a:rPr lang="en-US" b="1" dirty="0"/>
              <a:t> in</a:t>
            </a:r>
            <a:r>
              <a:rPr lang="en-US" b="1" baseline="0" dirty="0"/>
              <a:t> </a:t>
            </a:r>
            <a:r>
              <a:rPr lang="en-US" b="1" baseline="0" dirty="0" err="1"/>
              <a:t>leren</a:t>
            </a:r>
            <a:r>
              <a:rPr lang="en-US" b="1" baseline="0" dirty="0"/>
              <a:t> </a:t>
            </a:r>
            <a:r>
              <a:rPr lang="en-US" b="1" baseline="0" dirty="0" err="1"/>
              <a:t>lijkt</a:t>
            </a:r>
            <a:r>
              <a:rPr lang="en-US" b="1" baseline="0" dirty="0"/>
              <a:t> </a:t>
            </a:r>
            <a:r>
              <a:rPr lang="en-US" b="1" baseline="0" dirty="0" err="1"/>
              <a:t>daarom</a:t>
            </a:r>
            <a:r>
              <a:rPr lang="en-US" b="1" baseline="0" dirty="0"/>
              <a:t> </a:t>
            </a:r>
            <a:r>
              <a:rPr lang="en-US" b="1" baseline="0" dirty="0" err="1"/>
              <a:t>geen</a:t>
            </a:r>
            <a:r>
              <a:rPr lang="en-US" b="1" baseline="0" dirty="0"/>
              <a:t> </a:t>
            </a:r>
            <a:r>
              <a:rPr lang="en-US" b="1" baseline="0" dirty="0" err="1"/>
              <a:t>voorwaarde</a:t>
            </a:r>
            <a:r>
              <a:rPr lang="en-US" b="1" baseline="0" dirty="0"/>
              <a:t> </a:t>
            </a:r>
            <a:r>
              <a:rPr lang="en-US" b="1" baseline="0" dirty="0" err="1"/>
              <a:t>te</a:t>
            </a:r>
            <a:r>
              <a:rPr lang="en-US" b="1" baseline="0" dirty="0"/>
              <a:t> </a:t>
            </a:r>
            <a:r>
              <a:rPr lang="en-US" b="1" baseline="0" dirty="0" err="1"/>
              <a:t>zijn</a:t>
            </a:r>
            <a:r>
              <a:rPr lang="en-US" b="1" baseline="0" dirty="0"/>
              <a:t> </a:t>
            </a:r>
            <a:r>
              <a:rPr lang="en-US" b="1" baseline="0" dirty="0" err="1"/>
              <a:t>voor</a:t>
            </a:r>
            <a:r>
              <a:rPr lang="en-US" b="1" baseline="0" dirty="0"/>
              <a:t> </a:t>
            </a:r>
            <a:r>
              <a:rPr lang="en-US" b="1" baseline="0" dirty="0" err="1"/>
              <a:t>betere</a:t>
            </a:r>
            <a:r>
              <a:rPr lang="en-US" b="1" baseline="0" dirty="0"/>
              <a:t> </a:t>
            </a:r>
            <a:r>
              <a:rPr lang="en-US" b="1" baseline="0" dirty="0" err="1"/>
              <a:t>onderwijsprestaties</a:t>
            </a:r>
            <a:r>
              <a:rPr lang="en-US" b="1" baseline="0" dirty="0"/>
              <a:t>. </a:t>
            </a:r>
            <a:r>
              <a:rPr lang="en-US" baseline="0" dirty="0"/>
              <a:t>Kun je het </a:t>
            </a:r>
            <a:r>
              <a:rPr lang="en-US" baseline="0" dirty="0" err="1"/>
              <a:t>af</a:t>
            </a:r>
            <a:r>
              <a:rPr lang="en-US" baseline="0" dirty="0"/>
              <a:t> met </a:t>
            </a:r>
            <a:r>
              <a:rPr lang="en-US" baseline="0" dirty="0" err="1"/>
              <a:t>extrinsieke</a:t>
            </a:r>
            <a:r>
              <a:rPr lang="en-US" baseline="0" dirty="0"/>
              <a:t> </a:t>
            </a:r>
            <a:r>
              <a:rPr lang="en-US" baseline="0" dirty="0" err="1"/>
              <a:t>motivatie</a:t>
            </a:r>
            <a:r>
              <a:rPr lang="en-US" baseline="0" dirty="0"/>
              <a:t>.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docenten</a:t>
            </a:r>
            <a:r>
              <a:rPr lang="en-US" baseline="0" dirty="0"/>
              <a:t> </a:t>
            </a:r>
            <a:r>
              <a:rPr lang="en-US" b="1" baseline="0" dirty="0" err="1"/>
              <a:t>worstelen</a:t>
            </a:r>
            <a:r>
              <a:rPr lang="en-US" b="1" baseline="0" dirty="0"/>
              <a:t> met de </a:t>
            </a:r>
            <a:r>
              <a:rPr lang="en-US" b="1" baseline="0" dirty="0" err="1"/>
              <a:t>lage</a:t>
            </a:r>
            <a:r>
              <a:rPr lang="en-US" b="1" baseline="0" dirty="0"/>
              <a:t> </a:t>
            </a:r>
            <a:r>
              <a:rPr lang="en-US" b="1" baseline="0" dirty="0" err="1"/>
              <a:t>motivatie</a:t>
            </a:r>
            <a:r>
              <a:rPr lang="en-US" b="1" baseline="0" dirty="0"/>
              <a:t> van </a:t>
            </a:r>
            <a:r>
              <a:rPr lang="en-US" b="1" baseline="0" dirty="0" err="1"/>
              <a:t>leerlingen</a:t>
            </a:r>
            <a:r>
              <a:rPr lang="en-US" b="1" baseline="0" dirty="0"/>
              <a:t>. </a:t>
            </a:r>
            <a:r>
              <a:rPr lang="en-US" baseline="0" dirty="0" err="1"/>
              <a:t>Gegeven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in het </a:t>
            </a:r>
            <a:r>
              <a:rPr lang="en-US" baseline="0" dirty="0" err="1"/>
              <a:t>vo</a:t>
            </a:r>
            <a:r>
              <a:rPr lang="en-US" baseline="0" dirty="0"/>
              <a:t> de </a:t>
            </a:r>
            <a:r>
              <a:rPr lang="en-US" baseline="0" dirty="0" err="1"/>
              <a:t>intrinsieke</a:t>
            </a:r>
            <a:r>
              <a:rPr lang="en-US" baseline="0" dirty="0"/>
              <a:t> </a:t>
            </a:r>
            <a:r>
              <a:rPr lang="en-US" baseline="0" dirty="0" err="1"/>
              <a:t>motivatie</a:t>
            </a:r>
            <a:r>
              <a:rPr lang="en-US" baseline="0" dirty="0"/>
              <a:t> </a:t>
            </a:r>
            <a:r>
              <a:rPr lang="en-US" baseline="0" dirty="0" err="1"/>
              <a:t>daalt</a:t>
            </a:r>
            <a:r>
              <a:rPr lang="en-US" baseline="0" dirty="0"/>
              <a:t> </a:t>
            </a:r>
            <a:r>
              <a:rPr lang="en-US" baseline="0" dirty="0" err="1"/>
              <a:t>omdat</a:t>
            </a:r>
            <a:r>
              <a:rPr lang="en-US" baseline="0" dirty="0"/>
              <a:t> de </a:t>
            </a:r>
            <a:r>
              <a:rPr lang="en-US" baseline="0" dirty="0" err="1"/>
              <a:t>interesses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gaan</a:t>
            </a:r>
            <a:r>
              <a:rPr lang="en-US" baseline="0" dirty="0"/>
              <a:t> </a:t>
            </a:r>
            <a:r>
              <a:rPr lang="en-US" baseline="0" dirty="0" err="1"/>
              <a:t>lopen</a:t>
            </a:r>
            <a:r>
              <a:rPr lang="en-US" baseline="0" dirty="0"/>
              <a:t>, de </a:t>
            </a:r>
            <a:r>
              <a:rPr lang="en-US" baseline="0" dirty="0" err="1"/>
              <a:t>lesstof</a:t>
            </a:r>
            <a:r>
              <a:rPr lang="en-US" baseline="0" dirty="0"/>
              <a:t> </a:t>
            </a:r>
            <a:r>
              <a:rPr lang="en-US" baseline="0" dirty="0" err="1"/>
              <a:t>moeilijker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en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lesvormen</a:t>
            </a:r>
            <a:r>
              <a:rPr lang="en-US" baseline="0" dirty="0"/>
              <a:t> de </a:t>
            </a:r>
            <a:r>
              <a:rPr lang="en-US" baseline="0" dirty="0" err="1"/>
              <a:t>motivatie</a:t>
            </a:r>
            <a:r>
              <a:rPr lang="en-US" baseline="0" dirty="0"/>
              <a:t> </a:t>
            </a:r>
            <a:r>
              <a:rPr lang="en-US" baseline="0" dirty="0" err="1"/>
              <a:t>eerder</a:t>
            </a:r>
            <a:r>
              <a:rPr lang="en-US" baseline="0" dirty="0"/>
              <a:t> </a:t>
            </a:r>
            <a:r>
              <a:rPr lang="en-US" baseline="0" dirty="0" err="1"/>
              <a:t>ondermijnen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stimuleren</a:t>
            </a:r>
            <a:r>
              <a:rPr lang="en-US" b="1" baseline="0" dirty="0"/>
              <a:t>. </a:t>
            </a:r>
            <a:r>
              <a:rPr lang="en-US" b="1" baseline="0" dirty="0" err="1"/>
              <a:t>Dominante</a:t>
            </a:r>
            <a:r>
              <a:rPr lang="en-US" b="1" baseline="0" dirty="0"/>
              <a:t> </a:t>
            </a:r>
            <a:r>
              <a:rPr lang="en-US" b="1" baseline="0" dirty="0" err="1"/>
              <a:t>verklaring</a:t>
            </a:r>
            <a:r>
              <a:rPr lang="en-US" b="1" baseline="0" dirty="0"/>
              <a:t> </a:t>
            </a:r>
            <a:r>
              <a:rPr lang="en-US" b="1" baseline="0" dirty="0" err="1"/>
              <a:t>voor</a:t>
            </a:r>
            <a:r>
              <a:rPr lang="en-US" b="1" baseline="0" dirty="0"/>
              <a:t> </a:t>
            </a:r>
            <a:r>
              <a:rPr lang="en-US" b="1" baseline="0" dirty="0" err="1"/>
              <a:t>motivatieproblematiek</a:t>
            </a:r>
            <a:r>
              <a:rPr lang="en-US" b="1" baseline="0" dirty="0"/>
              <a:t> is </a:t>
            </a:r>
            <a:r>
              <a:rPr lang="en-US" b="1" baseline="0" dirty="0" err="1"/>
              <a:t>een</a:t>
            </a:r>
            <a:r>
              <a:rPr lang="en-US" b="1" baseline="0" dirty="0"/>
              <a:t> </a:t>
            </a:r>
            <a:r>
              <a:rPr lang="en-US" b="1" baseline="0" dirty="0" err="1"/>
              <a:t>tekort</a:t>
            </a:r>
            <a:r>
              <a:rPr lang="en-US" b="1" baseline="0" dirty="0"/>
              <a:t> </a:t>
            </a:r>
            <a:r>
              <a:rPr lang="en-US" b="1" baseline="0" dirty="0" err="1"/>
              <a:t>schieten</a:t>
            </a:r>
            <a:r>
              <a:rPr lang="en-US" b="1" baseline="0" dirty="0"/>
              <a:t> van </a:t>
            </a:r>
            <a:r>
              <a:rPr lang="en-US" b="1" baseline="0" dirty="0" err="1"/>
              <a:t>aansluiting</a:t>
            </a:r>
            <a:r>
              <a:rPr lang="en-US" b="1" baseline="0" dirty="0"/>
              <a:t> school en de </a:t>
            </a:r>
            <a:r>
              <a:rPr lang="en-US" b="1" baseline="0" dirty="0" err="1"/>
              <a:t>pers</a:t>
            </a:r>
            <a:r>
              <a:rPr lang="en-US" b="1" baseline="0" dirty="0"/>
              <a:t> </a:t>
            </a:r>
            <a:r>
              <a:rPr lang="en-US" b="1" baseline="0" dirty="0" err="1"/>
              <a:t>behoeften</a:t>
            </a:r>
            <a:r>
              <a:rPr lang="en-US" b="1" baseline="0" dirty="0"/>
              <a:t> en </a:t>
            </a:r>
            <a:r>
              <a:rPr lang="en-US" b="1" baseline="0" dirty="0" err="1"/>
              <a:t>interesses</a:t>
            </a:r>
            <a:r>
              <a:rPr lang="en-US" b="1" baseline="0" dirty="0"/>
              <a:t> van de </a:t>
            </a:r>
            <a:r>
              <a:rPr lang="en-US" b="1" baseline="0" dirty="0" err="1"/>
              <a:t>leerlingen</a:t>
            </a:r>
            <a:r>
              <a:rPr lang="en-US" b="1" baseline="0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A7CA-5EF7-4E4E-8A2C-9570583AC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0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A7CA-5EF7-4E4E-8A2C-9570583AC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5A7CA-5EF7-4E4E-8A2C-9570583AC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3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 sz="1800"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59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Deze moeten ook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verschijnen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75B6E-27DE-8143-B3A4-B258E66CD6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8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Interactief</a:t>
            </a:r>
            <a:r>
              <a:rPr lang="en-US" baseline="0" dirty="0"/>
              <a:t> </a:t>
            </a:r>
            <a:r>
              <a:rPr lang="en-US" baseline="0" dirty="0" err="1"/>
              <a:t>testje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ouders</a:t>
            </a:r>
            <a:r>
              <a:rPr lang="en-US" baseline="0" dirty="0"/>
              <a:t> </a:t>
            </a:r>
            <a:r>
              <a:rPr lang="en-US" baseline="0" dirty="0" err="1"/>
              <a:t>om</a:t>
            </a:r>
            <a:r>
              <a:rPr lang="en-US" baseline="0" dirty="0"/>
              <a:t> </a:t>
            </a:r>
            <a:r>
              <a:rPr lang="en-US" baseline="0" dirty="0" err="1"/>
              <a:t>impulsen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beheersen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75B6E-27DE-8143-B3A4-B258E66CD6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32C2-BD5B-40A7-81F0-64162FB391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9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4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Hoofdtekst - niveau één</a:t>
            </a:r>
          </a:p>
          <a:p>
            <a:pPr lvl="1">
              <a:defRPr sz="1800"/>
            </a:pPr>
            <a:r>
              <a:rPr sz="1400"/>
              <a:t>Hoofdtekst - niveau twee</a:t>
            </a:r>
          </a:p>
          <a:p>
            <a:pPr lvl="2">
              <a:defRPr sz="1800"/>
            </a:pPr>
            <a:r>
              <a:rPr sz="1400"/>
              <a:t>Hoofdtekst - niveau drie</a:t>
            </a:r>
          </a:p>
          <a:p>
            <a:pPr lvl="3">
              <a:defRPr sz="1800"/>
            </a:pPr>
            <a:r>
              <a:rPr sz="1400"/>
              <a:t>Hoofdtekst - niveau vier</a:t>
            </a:r>
          </a:p>
          <a:p>
            <a:pPr lvl="4">
              <a:defRPr sz="1800"/>
            </a:pPr>
            <a:r>
              <a:rPr sz="1400"/>
              <a:t>Hoofdtekst - niveau vijf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925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5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C2F0-659F-654E-B589-305FF720CFF0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1308-2E2A-2246-995D-FC36D6CD046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18" y="0"/>
            <a:ext cx="4569076" cy="6889032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91000" y="5410200"/>
            <a:ext cx="3707904" cy="10527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25 september 2018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933057"/>
            <a:ext cx="9144000" cy="1470025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Motivatie en puberbrein</a:t>
            </a:r>
          </a:p>
        </p:txBody>
      </p:sp>
    </p:spTree>
    <p:extLst>
      <p:ext uri="{BB962C8B-B14F-4D97-AF65-F5344CB8AC3E}">
        <p14:creationId xmlns:p14="http://schemas.microsoft.com/office/powerpoint/2010/main" val="28303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Testje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impulsbeheersing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Content Placeholder 3" descr="oefening impulsiviteit.png"/>
          <p:cNvPicPr>
            <a:picLocks noGrp="1" noChangeAspect="1"/>
          </p:cNvPicPr>
          <p:nvPr>
            <p:ph idx="1"/>
          </p:nvPr>
        </p:nvPicPr>
        <p:blipFill>
          <a:blip r:embed="rId3"/>
          <a:srcRect t="-800" b="-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612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229600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5"/>
                </a:solidFill>
                <a:latin typeface="Trebuchet MS"/>
                <a:cs typeface="Trebuchet MS"/>
              </a:rPr>
              <a:t>Plannen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Trebuchet MS"/>
                <a:cs typeface="Trebuchet MS"/>
              </a:rPr>
              <a:t>Plannen is doelgericht gedrag: doel bepalen weg ernaar toe overzien</a:t>
            </a:r>
          </a:p>
          <a:p>
            <a:r>
              <a:rPr lang="nl-NL" dirty="0">
                <a:latin typeface="Trebuchet MS"/>
                <a:cs typeface="Trebuchet MS"/>
              </a:rPr>
              <a:t>Ontwikkelt zich tot ver in de volwassenheid</a:t>
            </a:r>
          </a:p>
          <a:p>
            <a:r>
              <a:rPr lang="nl-NL" dirty="0">
                <a:latin typeface="Trebuchet MS"/>
                <a:cs typeface="Trebuchet MS"/>
              </a:rPr>
              <a:t>Toren van Hanoi</a:t>
            </a:r>
            <a:endParaRPr lang="nl-NL" sz="900" dirty="0">
              <a:latin typeface="Trebuchet MS"/>
              <a:cs typeface="Trebuchet MS"/>
            </a:endParaRP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4280967-08AD-457F-9C9C-0E12CF538B27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10" y="3212976"/>
            <a:ext cx="331236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221088"/>
            <a:ext cx="30543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12976"/>
            <a:ext cx="3435736" cy="343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3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60649"/>
            <a:ext cx="5184576" cy="64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3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5"/>
                </a:solidFill>
                <a:latin typeface="Trebuchet MS"/>
                <a:cs typeface="Trebuchet MS"/>
              </a:rPr>
              <a:t>Nieuwste</a:t>
            </a:r>
            <a:r>
              <a:rPr lang="en-US" sz="3600" b="1" dirty="0">
                <a:solidFill>
                  <a:schemeClr val="accent5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Trebuchet MS"/>
                <a:cs typeface="Trebuchet MS"/>
              </a:rPr>
              <a:t>inzichten</a:t>
            </a:r>
            <a:r>
              <a:rPr lang="en-US" sz="3600" b="1" dirty="0">
                <a:solidFill>
                  <a:schemeClr val="accent5"/>
                </a:solidFill>
                <a:latin typeface="Trebuchet MS"/>
                <a:cs typeface="Trebuchet MS"/>
              </a:rPr>
              <a:t> in </a:t>
            </a:r>
            <a:r>
              <a:rPr lang="en-US" sz="3600" b="1" dirty="0" err="1">
                <a:solidFill>
                  <a:schemeClr val="accent5"/>
                </a:solidFill>
                <a:latin typeface="Trebuchet MS"/>
                <a:cs typeface="Trebuchet MS"/>
              </a:rPr>
              <a:t>puberbrein</a:t>
            </a:r>
            <a:endParaRPr lang="en-US" sz="3600" b="1" dirty="0">
              <a:solidFill>
                <a:schemeClr val="accent5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</a:pPr>
            <a:r>
              <a:rPr lang="en-US" dirty="0" err="1">
                <a:ea typeface="ＭＳ Ｐゴシック" charset="0"/>
                <a:cs typeface="ＭＳ Ｐゴシック" charset="0"/>
              </a:rPr>
              <a:t>Pubers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hebben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geen</a:t>
            </a:r>
            <a:r>
              <a:rPr lang="en-US" dirty="0">
                <a:ea typeface="ＭＳ Ｐゴシック" charset="0"/>
                <a:cs typeface="ＭＳ Ｐゴシック" charset="0"/>
              </a:rPr>
              <a:t> ‘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onrijp</a:t>
            </a:r>
            <a:r>
              <a:rPr lang="en-US" dirty="0">
                <a:ea typeface="ＭＳ Ｐゴシック" charset="0"/>
                <a:cs typeface="ＭＳ Ｐゴシック" charset="0"/>
              </a:rPr>
              <a:t>’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brein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maar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een</a:t>
            </a:r>
            <a:r>
              <a:rPr lang="en-US" dirty="0">
                <a:ea typeface="ＭＳ Ｐゴシック" charset="0"/>
                <a:cs typeface="ＭＳ Ｐゴシック" charset="0"/>
              </a:rPr>
              <a:t> ‘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flexibel</a:t>
            </a:r>
            <a:r>
              <a:rPr lang="en-US" dirty="0">
                <a:ea typeface="ＭＳ Ｐゴシック" charset="0"/>
                <a:cs typeface="ＭＳ Ｐゴシック" charset="0"/>
              </a:rPr>
              <a:t>’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brein</a:t>
            </a:r>
            <a:r>
              <a:rPr lang="en-US" dirty="0">
                <a:ea typeface="ＭＳ Ｐゴシック" charset="0"/>
                <a:cs typeface="ＭＳ Ｐゴシック" charset="0"/>
              </a:rPr>
              <a:t>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dirty="0" err="1">
                <a:ea typeface="ＭＳ Ｐゴシック" charset="0"/>
                <a:cs typeface="ＭＳ Ｐゴシック" charset="0"/>
              </a:rPr>
              <a:t>Activiteit</a:t>
            </a:r>
            <a:r>
              <a:rPr lang="en-US" dirty="0">
                <a:ea typeface="ＭＳ Ｐゴシック" charset="0"/>
                <a:cs typeface="ＭＳ Ｐゴシック" charset="0"/>
              </a:rPr>
              <a:t> van de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prefrontale</a:t>
            </a:r>
            <a:r>
              <a:rPr lang="en-US" dirty="0">
                <a:ea typeface="ＭＳ Ｐゴシック" charset="0"/>
                <a:cs typeface="ＭＳ Ｐゴシック" charset="0"/>
              </a:rPr>
              <a:t> cortex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hangt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af</a:t>
            </a:r>
            <a:r>
              <a:rPr lang="en-US" dirty="0">
                <a:ea typeface="ＭＳ Ｐゴシック" charset="0"/>
                <a:cs typeface="ＭＳ Ｐゴシック" charset="0"/>
              </a:rPr>
              <a:t> van de context en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motivatie</a:t>
            </a:r>
            <a:r>
              <a:rPr lang="en-US" dirty="0">
                <a:ea typeface="ＭＳ Ｐゴシック" charset="0"/>
                <a:cs typeface="ＭＳ Ｐゴシック" charset="0"/>
              </a:rPr>
              <a:t> van de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jongere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zelf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  <a:p>
            <a:endParaRPr lang="en-US" dirty="0"/>
          </a:p>
        </p:txBody>
      </p:sp>
      <p:pic>
        <p:nvPicPr>
          <p:cNvPr id="4" name="Picture 3" descr="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19" y="4152900"/>
            <a:ext cx="4064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beelding vissenk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93" y="1"/>
            <a:ext cx="3926507" cy="3175173"/>
          </a:xfrm>
          <a:prstGeom prst="rect">
            <a:avLst/>
          </a:prstGeom>
        </p:spPr>
      </p:pic>
      <p:pic>
        <p:nvPicPr>
          <p:cNvPr id="7" name="Content Placeholder 6" descr="Schermafbeelding 2016-05-22 om 21.29.07.png"/>
          <p:cNvPicPr>
            <a:picLocks noGrp="1" noChangeAspect="1"/>
          </p:cNvPicPr>
          <p:nvPr>
            <p:ph idx="1"/>
          </p:nvPr>
        </p:nvPicPr>
        <p:blipFill>
          <a:blip r:embed="rId4"/>
          <a:srcRect l="-33359" r="-33359"/>
          <a:stretch>
            <a:fillRect/>
          </a:stretch>
        </p:blipFill>
        <p:spPr>
          <a:xfrm>
            <a:off x="-266165" y="0"/>
            <a:ext cx="8767224" cy="3175172"/>
          </a:xfrm>
        </p:spPr>
      </p:pic>
      <p:pic>
        <p:nvPicPr>
          <p:cNvPr id="8" name="Picture 7" descr="Schermafbeelding 2016-05-22 om 21.30.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175172"/>
            <a:ext cx="6486012" cy="3682826"/>
          </a:xfrm>
          <a:prstGeom prst="rect">
            <a:avLst/>
          </a:prstGeom>
        </p:spPr>
      </p:pic>
      <p:pic>
        <p:nvPicPr>
          <p:cNvPr id="9" name="Picture 8" descr="Schermafbeelding 2016-05-22 om 20.06.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26" y="3175173"/>
            <a:ext cx="4244975" cy="3682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9293" y="36888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294" y="3175173"/>
            <a:ext cx="709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rebuchet MS"/>
                <a:cs typeface="Trebuchet MS"/>
              </a:rPr>
              <a:t>   </a:t>
            </a:r>
            <a:r>
              <a:rPr lang="en-US" sz="2800" b="1" dirty="0" err="1">
                <a:solidFill>
                  <a:srgbClr val="4F81BD">
                    <a:lumMod val="50000"/>
                  </a:srgbClr>
                </a:solidFill>
                <a:latin typeface="Trebuchet MS"/>
                <a:cs typeface="Trebuchet MS"/>
              </a:rPr>
              <a:t>Verbinding</a:t>
            </a:r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Trebuchet MS"/>
                <a:cs typeface="Trebuchet MS"/>
              </a:rPr>
              <a:t>, </a:t>
            </a:r>
            <a:r>
              <a:rPr lang="en-US" sz="2800" b="1" dirty="0" err="1">
                <a:solidFill>
                  <a:srgbClr val="4F81BD">
                    <a:lumMod val="50000"/>
                  </a:srgbClr>
                </a:solidFill>
                <a:latin typeface="Trebuchet MS"/>
                <a:cs typeface="Trebuchet MS"/>
              </a:rPr>
              <a:t>autonomie</a:t>
            </a:r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Trebuchet MS"/>
                <a:cs typeface="Trebuchet MS"/>
              </a:rPr>
              <a:t> en </a:t>
            </a:r>
            <a:r>
              <a:rPr lang="en-US" sz="2800" b="1" dirty="0" err="1">
                <a:solidFill>
                  <a:srgbClr val="4F81BD">
                    <a:lumMod val="50000"/>
                  </a:srgbClr>
                </a:solidFill>
                <a:latin typeface="Trebuchet MS"/>
                <a:cs typeface="Trebuchet MS"/>
              </a:rPr>
              <a:t>competentie</a:t>
            </a:r>
            <a:endParaRPr lang="en-US" sz="2800" b="1" dirty="0">
              <a:solidFill>
                <a:srgbClr val="4F81BD">
                  <a:lumMod val="50000"/>
                </a:srgb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7612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E0D8-D66F-EE4E-9F56-BD9FEE40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47" y="4251491"/>
            <a:ext cx="8179506" cy="954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Breinkennis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verhoogt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motivatie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DBC373-081C-B64D-B4C0-26B92B4FD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16" b="2"/>
          <a:stretch/>
        </p:blipFill>
        <p:spPr>
          <a:xfrm>
            <a:off x="1765221" y="320511"/>
            <a:ext cx="2846070" cy="39309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133DA0D-1DF4-CB48-8DE3-ECFE97F41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24" r="4187"/>
          <a:stretch/>
        </p:blipFill>
        <p:spPr>
          <a:xfrm>
            <a:off x="4672788" y="320511"/>
            <a:ext cx="2846070" cy="39309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DFB07B-14FD-9D48-B273-0386BF684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09" r="41632"/>
          <a:stretch/>
        </p:blipFill>
        <p:spPr>
          <a:xfrm>
            <a:off x="7580356" y="320511"/>
            <a:ext cx="2846070" cy="39309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67000" y="5778706"/>
            <a:ext cx="6858000" cy="0"/>
          </a:xfrm>
          <a:prstGeom prst="line">
            <a:avLst/>
          </a:prstGeom>
          <a:ln w="19050">
            <a:solidFill>
              <a:srgbClr val="0A7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</a:p>
        </p:txBody>
      </p:sp>
      <p:pic>
        <p:nvPicPr>
          <p:cNvPr id="4" name="Content Placeholder 3" descr="geitenpaadj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3983" r="-13983"/>
          <a:stretch>
            <a:fillRect/>
          </a:stretch>
        </p:blipFill>
        <p:spPr>
          <a:xfrm>
            <a:off x="337039" y="274639"/>
            <a:ext cx="11517922" cy="6064041"/>
          </a:xfrm>
        </p:spPr>
      </p:pic>
      <p:sp>
        <p:nvSpPr>
          <p:cNvPr id="5" name="TextBox 4"/>
          <p:cNvSpPr txBox="1"/>
          <p:nvPr/>
        </p:nvSpPr>
        <p:spPr>
          <a:xfrm>
            <a:off x="2746563" y="6338680"/>
            <a:ext cx="231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Bron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Breinlink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voor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Calibri"/>
              </a:rPr>
              <a:t>ouders</a:t>
            </a:r>
            <a:r>
              <a:rPr lang="en-US" sz="1200" i="1" dirty="0">
                <a:solidFill>
                  <a:prstClr val="black"/>
                </a:solidFill>
                <a:latin typeface="Calibri"/>
              </a:rPr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401786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Stimuleer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een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 ”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groeimindset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”</a:t>
            </a:r>
          </a:p>
        </p:txBody>
      </p:sp>
      <p:pic>
        <p:nvPicPr>
          <p:cNvPr id="4" name="Content Placeholder 3" descr="pipi quot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1052053" y="1417638"/>
            <a:ext cx="6445045" cy="544036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30" y="1692277"/>
            <a:ext cx="2968170" cy="3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60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Trebuchet MS"/>
                <a:cs typeface="Trebuchet MS"/>
              </a:rPr>
              <a:t>Hoe help </a:t>
            </a:r>
            <a:r>
              <a:rPr lang="en-US" b="1" i="1" dirty="0" err="1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lang="en-US" b="1" i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lang="en-US" b="1" i="1" dirty="0">
                <a:solidFill>
                  <a:srgbClr val="FFFFFF"/>
                </a:solidFill>
                <a:latin typeface="Trebuchet MS"/>
                <a:cs typeface="Trebuchet MS"/>
              </a:rPr>
              <a:t> kind </a:t>
            </a:r>
            <a:r>
              <a:rPr lang="en-US" b="1" i="1" dirty="0" err="1">
                <a:solidFill>
                  <a:srgbClr val="FFFFFF"/>
                </a:solidFill>
                <a:latin typeface="Trebuchet MS"/>
                <a:cs typeface="Trebuchet MS"/>
              </a:rPr>
              <a:t>concreet</a:t>
            </a:r>
            <a:r>
              <a:rPr lang="en-US" b="1" i="1" dirty="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31" y="801866"/>
            <a:ext cx="3979563" cy="5230634"/>
          </a:xfrm>
        </p:spPr>
        <p:txBody>
          <a:bodyPr anchor="ctr">
            <a:normAutofit/>
          </a:bodyPr>
          <a:lstStyle/>
          <a:p>
            <a:pPr>
              <a:buClr>
                <a:schemeClr val="accent5"/>
              </a:buClr>
              <a:buNone/>
            </a:pPr>
            <a:endParaRPr lang="nl-NL" sz="21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Praat over de kwaliteiten van je kind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Verhoog autonomie: leer loslaten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Oplossingsgericht meedenken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Zet hersenen op ‘aan’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Positieve procesgerichte feedback geven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Uit je waardering en spreek je vertrouwen uit</a:t>
            </a:r>
          </a:p>
          <a:p>
            <a:pPr>
              <a:buClr>
                <a:schemeClr val="accent5"/>
              </a:buClr>
            </a:pP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Geef ruimte om </a:t>
            </a:r>
            <a:r>
              <a:rPr lang="mr-IN" sz="2100" dirty="0">
                <a:solidFill>
                  <a:srgbClr val="000000"/>
                </a:solidFill>
                <a:latin typeface="Trebuchet MS"/>
                <a:cs typeface="Trebuchet MS"/>
              </a:rPr>
              <a:t>…</a:t>
            </a:r>
            <a:r>
              <a:rPr lang="nl-NL" sz="2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38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7639050" y="640081"/>
            <a:ext cx="2548888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500" b="1">
                <a:solidFill>
                  <a:srgbClr val="5BAFC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914400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2400" b="0" dirty="0" err="1">
                <a:solidFill>
                  <a:schemeClr val="tx1"/>
                </a:solidFill>
              </a:rPr>
              <a:t>Geef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ruimte</a:t>
            </a:r>
            <a:r>
              <a:rPr lang="en-US" sz="2400" b="0" dirty="0">
                <a:solidFill>
                  <a:schemeClr val="tx1"/>
                </a:solidFill>
              </a:rPr>
              <a:t> om </a:t>
            </a:r>
            <a:r>
              <a:rPr lang="en-US" sz="2400" b="0" dirty="0" err="1">
                <a:solidFill>
                  <a:schemeClr val="tx1"/>
                </a:solidFill>
              </a:rPr>
              <a:t>glorieus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falen</a:t>
            </a:r>
            <a:r>
              <a:rPr lang="en-US" sz="2400" b="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9657" y="484633"/>
            <a:ext cx="49458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43" name="image21.png" descr="gebroken skatebord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27827" r="15290"/>
          <a:stretch/>
        </p:blipFill>
        <p:spPr>
          <a:xfrm>
            <a:off x="2237912" y="965595"/>
            <a:ext cx="4224163" cy="4808332"/>
          </a:xfrm>
          <a:prstGeom prst="rect">
            <a:avLst/>
          </a:prstGeom>
          <a:effectLst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63C21BD-DD60-0E48-B7F4-140188908E32}"/>
              </a:ext>
            </a:extLst>
          </p:cNvPr>
          <p:cNvSpPr txBox="1"/>
          <p:nvPr/>
        </p:nvSpPr>
        <p:spPr>
          <a:xfrm>
            <a:off x="1524001" y="4645743"/>
            <a:ext cx="26750408" cy="172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7999"/>
              </a:lnSpc>
              <a:defRPr sz="1800"/>
            </a:pPr>
            <a:r>
              <a:rPr lang="nl-NL" i="1" dirty="0">
                <a:solidFill>
                  <a:prstClr val="black"/>
                </a:solidFill>
                <a:latin typeface="Calibri"/>
              </a:rPr>
              <a:t>“De belangrijkste taak van pubers is niet te leren onder welke omstandigheden zij zich lekkerst </a:t>
            </a:r>
          </a:p>
          <a:p>
            <a:pPr defTabSz="457200">
              <a:lnSpc>
                <a:spcPct val="117999"/>
              </a:lnSpc>
              <a:defRPr sz="1800"/>
            </a:pPr>
            <a:r>
              <a:rPr lang="nl-NL" i="1" dirty="0">
                <a:solidFill>
                  <a:prstClr val="black"/>
                </a:solidFill>
                <a:latin typeface="Calibri"/>
              </a:rPr>
              <a:t>voelen, maar te leren hoe zij zichzelf kunnen redden</a:t>
            </a:r>
          </a:p>
          <a:p>
            <a:pPr defTabSz="457200">
              <a:lnSpc>
                <a:spcPct val="117999"/>
              </a:lnSpc>
              <a:defRPr sz="1800"/>
            </a:pPr>
            <a:r>
              <a:rPr lang="nl-NL" i="1" dirty="0">
                <a:solidFill>
                  <a:prstClr val="black"/>
                </a:solidFill>
                <a:latin typeface="Calibri"/>
              </a:rPr>
              <a:t>ondanks alle onvolmaaktheid in zichzelf en de wereld om hen heen”</a:t>
            </a:r>
          </a:p>
          <a:p>
            <a:pPr defTabSz="457200">
              <a:lnSpc>
                <a:spcPct val="117999"/>
              </a:lnSpc>
              <a:defRPr sz="1800"/>
            </a:pPr>
            <a:endParaRPr lang="nl-NL" i="1" dirty="0">
              <a:solidFill>
                <a:prstClr val="black"/>
              </a:solidFill>
              <a:latin typeface="Calibri"/>
            </a:endParaRPr>
          </a:p>
          <a:p>
            <a:pPr defTabSz="457200">
              <a:lnSpc>
                <a:spcPct val="117999"/>
              </a:lnSpc>
              <a:defRPr sz="1800"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2279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hermafbeelding 2016-06-15 om 14.40.24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2096" r="-22096"/>
          <a:stretch>
            <a:fillRect/>
          </a:stretch>
        </p:blipFill>
        <p:spPr>
          <a:xfrm>
            <a:off x="1264024" y="1600200"/>
            <a:ext cx="7073153" cy="4017682"/>
          </a:xfrm>
        </p:spPr>
      </p:pic>
      <p:pic>
        <p:nvPicPr>
          <p:cNvPr id="4" name="Picture 3" descr="Schermafbeelding 2016-06-15 om 14.42.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76200"/>
            <a:ext cx="9144000" cy="1524000"/>
          </a:xfrm>
          <a:prstGeom prst="rect">
            <a:avLst/>
          </a:prstGeom>
        </p:spPr>
      </p:pic>
      <p:pic>
        <p:nvPicPr>
          <p:cNvPr id="6" name="Picture 5" descr="Schermafbeelding 2016-06-15 om 14.41.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579938"/>
            <a:ext cx="7581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Afbeelding 1" descr="one_size_head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323"/>
            <a:ext cx="9144000" cy="63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7202" y="5396741"/>
            <a:ext cx="843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nl-NL" sz="2800" b="1" dirty="0">
              <a:solidFill>
                <a:srgbClr val="4BACC6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37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Wees een OEN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Gebruik veel LSD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Laat OMA wat vaker thuis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Neem ANNA mee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Smeer veel NIVEA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Maak je DIK !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 flipH="1">
            <a:off x="1343472" y="6381328"/>
            <a:ext cx="93245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00" y="6535566"/>
            <a:ext cx="2458800" cy="322433"/>
          </a:xfrm>
          <a:prstGeom prst="rect">
            <a:avLst/>
          </a:prstGeom>
        </p:spPr>
      </p:pic>
      <p:pic>
        <p:nvPicPr>
          <p:cNvPr id="6" name="Picture 5" descr="Schermafbeelding 2016-03-30 om 23.31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0"/>
            <a:ext cx="2540000" cy="2857500"/>
          </a:xfrm>
          <a:prstGeom prst="rect">
            <a:avLst/>
          </a:prstGeom>
        </p:spPr>
      </p:pic>
      <p:pic>
        <p:nvPicPr>
          <p:cNvPr id="7" name="Picture 6" descr="Schermafbeelding 2016-03-30 om 23.30.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440" y="1544337"/>
            <a:ext cx="2300560" cy="2626326"/>
          </a:xfrm>
          <a:prstGeom prst="rect">
            <a:avLst/>
          </a:prstGeom>
        </p:spPr>
      </p:pic>
      <p:pic>
        <p:nvPicPr>
          <p:cNvPr id="8" name="Picture 7" descr="Schermafbeelding 2016-03-30 om 23.35.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3170611"/>
            <a:ext cx="2095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nl-NL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3">
                    <a:lumMod val="75000"/>
                  </a:schemeClr>
                </a:solidFill>
              </a:rPr>
            </a:br>
            <a:endParaRPr lang="nl-N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 rot="10800000">
            <a:off x="1524000" y="6381328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00" y="6535566"/>
            <a:ext cx="2458800" cy="322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0783" y="5251450"/>
            <a:ext cx="36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pic>
        <p:nvPicPr>
          <p:cNvPr id="9" name="Picture 8" descr="Van Essen, Mol_Pubermania 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82" y="63079"/>
            <a:ext cx="2567818" cy="3121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4478" y="58757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Afbeelding 2" descr="Schermafbeelding 2013-11-06 om 01.12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17428"/>
            <a:ext cx="34464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18" y="63079"/>
            <a:ext cx="508016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hermafbeelding 2016-06-02 om 22.18.5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193" y="3184103"/>
            <a:ext cx="3746500" cy="24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Motivatie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geen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vanzelfsprekendheid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6" name="Content Placeholder 5" descr="Schermafbeelding 2016-06-15 om 15.52.38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5695" r="-15695"/>
          <a:stretch>
            <a:fillRect/>
          </a:stretch>
        </p:blipFill>
        <p:spPr>
          <a:xfrm>
            <a:off x="725510" y="1743520"/>
            <a:ext cx="7036276" cy="423088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670941"/>
            <a:ext cx="3797300" cy="4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677" y="914401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900">
                <a:solidFill>
                  <a:srgbClr val="FFFFFF"/>
                </a:solidFill>
              </a:rPr>
              <a:t>Jongeren zijn gemotiveerd maar anders gemotiveerd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345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iStock_000021381183Smal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432" r="-10432"/>
          <a:stretch>
            <a:fillRect/>
          </a:stretch>
        </p:blipFill>
        <p:spPr>
          <a:xfrm>
            <a:off x="5389367" y="2080798"/>
            <a:ext cx="4915159" cy="2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4639"/>
            <a:ext cx="8229600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latin typeface="Trebuchet MS"/>
                <a:cs typeface="Trebuchet MS"/>
              </a:rPr>
              <a:t> </a:t>
            </a:r>
            <a:r>
              <a:rPr lang="en-US" sz="2000" b="1" dirty="0" err="1">
                <a:latin typeface="Trebuchet MS"/>
                <a:cs typeface="Trebuchet MS"/>
              </a:rPr>
              <a:t>Waar</a:t>
            </a:r>
            <a:r>
              <a:rPr lang="en-US" sz="2000" b="1" dirty="0">
                <a:latin typeface="Trebuchet MS"/>
                <a:cs typeface="Trebuchet MS"/>
              </a:rPr>
              <a:t> </a:t>
            </a:r>
            <a:r>
              <a:rPr lang="en-US" sz="2000" b="1" dirty="0" err="1">
                <a:latin typeface="Trebuchet MS"/>
                <a:cs typeface="Trebuchet MS"/>
              </a:rPr>
              <a:t>gaat</a:t>
            </a:r>
            <a:r>
              <a:rPr lang="en-US" sz="2000" b="1" dirty="0">
                <a:latin typeface="Trebuchet MS"/>
                <a:cs typeface="Trebuchet MS"/>
              </a:rPr>
              <a:t> het de </a:t>
            </a:r>
            <a:r>
              <a:rPr lang="en-US" sz="2000" b="1" dirty="0" err="1">
                <a:latin typeface="Trebuchet MS"/>
                <a:cs typeface="Trebuchet MS"/>
              </a:rPr>
              <a:t>jongere</a:t>
            </a:r>
            <a:r>
              <a:rPr lang="en-US" sz="2000" b="1" dirty="0">
                <a:latin typeface="Trebuchet MS"/>
                <a:cs typeface="Trebuchet MS"/>
              </a:rPr>
              <a:t> om?       Wat </a:t>
            </a:r>
            <a:r>
              <a:rPr lang="en-US" sz="2000" b="1" dirty="0" err="1">
                <a:latin typeface="Trebuchet MS"/>
                <a:cs typeface="Trebuchet MS"/>
              </a:rPr>
              <a:t>vraagt</a:t>
            </a:r>
            <a:r>
              <a:rPr lang="en-US" sz="2000" b="1" dirty="0">
                <a:latin typeface="Trebuchet MS"/>
                <a:cs typeface="Trebuchet MS"/>
              </a:rPr>
              <a:t> </a:t>
            </a:r>
            <a:r>
              <a:rPr lang="en-US" sz="2000" b="1" dirty="0" err="1">
                <a:latin typeface="Trebuchet MS"/>
                <a:cs typeface="Trebuchet MS"/>
              </a:rPr>
              <a:t>hij</a:t>
            </a:r>
            <a:r>
              <a:rPr lang="en-US" sz="2000" b="1" dirty="0">
                <a:latin typeface="Trebuchet MS"/>
                <a:cs typeface="Trebuchet MS"/>
              </a:rPr>
              <a:t> </a:t>
            </a:r>
            <a:r>
              <a:rPr lang="en-US" sz="2000" b="1" dirty="0" err="1">
                <a:latin typeface="Trebuchet MS"/>
                <a:cs typeface="Trebuchet MS"/>
              </a:rPr>
              <a:t>zich</a:t>
            </a:r>
            <a:r>
              <a:rPr lang="en-US" sz="2000" b="1" dirty="0">
                <a:latin typeface="Trebuchet MS"/>
                <a:cs typeface="Trebuchet MS"/>
              </a:rPr>
              <a:t> </a:t>
            </a:r>
            <a:r>
              <a:rPr lang="en-US" sz="2000" b="1" dirty="0" err="1">
                <a:latin typeface="Trebuchet MS"/>
                <a:cs typeface="Trebuchet MS"/>
              </a:rPr>
              <a:t>af</a:t>
            </a:r>
            <a:r>
              <a:rPr lang="en-US" sz="2000" b="1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Ervaringen</a:t>
            </a:r>
            <a:r>
              <a:rPr lang="en-US" sz="2000" dirty="0">
                <a:latin typeface="Trebuchet MS"/>
                <a:cs typeface="Trebuchet MS"/>
              </a:rPr>
              <a:t>						       Wat is </a:t>
            </a:r>
            <a:r>
              <a:rPr lang="en-US" sz="2000" dirty="0" err="1">
                <a:latin typeface="Trebuchet MS"/>
                <a:cs typeface="Trebuchet MS"/>
              </a:rPr>
              <a:t>dat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Nieuwe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dingen</a:t>
            </a:r>
            <a:r>
              <a:rPr lang="en-US" sz="2000" dirty="0">
                <a:latin typeface="Trebuchet MS"/>
                <a:cs typeface="Trebuchet MS"/>
              </a:rPr>
              <a:t>                                Wat </a:t>
            </a:r>
            <a:r>
              <a:rPr lang="en-US" sz="2000" dirty="0" err="1">
                <a:latin typeface="Trebuchet MS"/>
                <a:cs typeface="Trebuchet MS"/>
              </a:rPr>
              <a:t>bedoelt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hij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Nieuwe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belevingen</a:t>
            </a:r>
            <a:r>
              <a:rPr lang="en-US" sz="2000" dirty="0">
                <a:latin typeface="Trebuchet MS"/>
                <a:cs typeface="Trebuchet MS"/>
              </a:rPr>
              <a:t>                          Hoe </a:t>
            </a:r>
            <a:r>
              <a:rPr lang="en-US" sz="2000" dirty="0" err="1">
                <a:latin typeface="Trebuchet MS"/>
                <a:cs typeface="Trebuchet MS"/>
              </a:rPr>
              <a:t>doet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hij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dat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Nieuw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gedrag</a:t>
            </a:r>
            <a:r>
              <a:rPr lang="en-US" sz="2000" dirty="0">
                <a:latin typeface="Trebuchet MS"/>
                <a:cs typeface="Trebuchet MS"/>
              </a:rPr>
              <a:t>                                  </a:t>
            </a:r>
            <a:r>
              <a:rPr lang="en-US" sz="2000" dirty="0" err="1">
                <a:latin typeface="Trebuchet MS"/>
                <a:cs typeface="Trebuchet MS"/>
              </a:rPr>
              <a:t>Waarom</a:t>
            </a:r>
            <a:r>
              <a:rPr lang="en-US" sz="2000" dirty="0">
                <a:latin typeface="Trebuchet MS"/>
                <a:cs typeface="Trebuchet MS"/>
              </a:rPr>
              <a:t> is </a:t>
            </a:r>
            <a:r>
              <a:rPr lang="en-US" sz="2000" dirty="0" err="1">
                <a:latin typeface="Trebuchet MS"/>
                <a:cs typeface="Trebuchet MS"/>
              </a:rPr>
              <a:t>dat</a:t>
            </a:r>
            <a:r>
              <a:rPr lang="en-US" sz="2000" dirty="0">
                <a:latin typeface="Trebuchet MS"/>
                <a:cs typeface="Trebuchet MS"/>
              </a:rPr>
              <a:t> zo?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Nieuwe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relaties</a:t>
            </a:r>
            <a:r>
              <a:rPr lang="en-US" sz="2000" dirty="0">
                <a:latin typeface="Trebuchet MS"/>
                <a:cs typeface="Trebuchet MS"/>
              </a:rPr>
              <a:t>                               Wat </a:t>
            </a:r>
            <a:r>
              <a:rPr lang="en-US" sz="2000" dirty="0" err="1">
                <a:latin typeface="Trebuchet MS"/>
                <a:cs typeface="Trebuchet MS"/>
              </a:rPr>
              <a:t>vinden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ze</a:t>
            </a:r>
            <a:r>
              <a:rPr lang="en-US" sz="2000" dirty="0">
                <a:latin typeface="Trebuchet MS"/>
                <a:cs typeface="Trebuchet MS"/>
              </a:rPr>
              <a:t> van </a:t>
            </a:r>
            <a:r>
              <a:rPr lang="en-US" sz="2000" dirty="0" err="1">
                <a:latin typeface="Trebuchet MS"/>
                <a:cs typeface="Trebuchet MS"/>
              </a:rPr>
              <a:t>mij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Oefenen</a:t>
            </a:r>
            <a:r>
              <a:rPr lang="en-US" sz="2000" dirty="0">
                <a:latin typeface="Trebuchet MS"/>
                <a:cs typeface="Trebuchet MS"/>
              </a:rPr>
              <a:t>					             Hoe </a:t>
            </a:r>
            <a:r>
              <a:rPr lang="en-US" sz="2000" dirty="0" err="1">
                <a:latin typeface="Trebuchet MS"/>
                <a:cs typeface="Trebuchet MS"/>
              </a:rPr>
              <a:t>werkt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dat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  <a:p>
            <a:pPr>
              <a:buNone/>
            </a:pP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Uitproberen</a:t>
            </a:r>
            <a:r>
              <a:rPr lang="en-US" sz="2000" dirty="0">
                <a:latin typeface="Trebuchet MS"/>
                <a:cs typeface="Trebuchet MS"/>
              </a:rPr>
              <a:t>					       Hoe </a:t>
            </a:r>
            <a:r>
              <a:rPr lang="en-US" sz="2000" dirty="0" err="1">
                <a:latin typeface="Trebuchet MS"/>
                <a:cs typeface="Trebuchet MS"/>
              </a:rPr>
              <a:t>pak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ik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dat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aan</a:t>
            </a:r>
            <a:r>
              <a:rPr lang="en-US" sz="2000" dirty="0">
                <a:latin typeface="Trebuchet MS"/>
                <a:cs typeface="Trebuchet MS"/>
              </a:rPr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58" y="3741057"/>
            <a:ext cx="7266215" cy="218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10E900-7D68-7A41-98AB-0F31858E0167}"/>
              </a:ext>
            </a:extLst>
          </p:cNvPr>
          <p:cNvSpPr txBox="1"/>
          <p:nvPr/>
        </p:nvSpPr>
        <p:spPr>
          <a:xfrm>
            <a:off x="2315309" y="6330462"/>
            <a:ext cx="26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nl-NL" dirty="0">
                <a:solidFill>
                  <a:prstClr val="black"/>
                </a:solidFill>
                <a:latin typeface="Calibri"/>
              </a:rPr>
              <a:t>Jelle </a:t>
            </a:r>
            <a:r>
              <a:rPr lang="nl-NL" dirty="0" err="1">
                <a:solidFill>
                  <a:prstClr val="black"/>
                </a:solidFill>
                <a:latin typeface="Calibri"/>
              </a:rPr>
              <a:t>Jolles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  in Tienerbrein </a:t>
            </a:r>
          </a:p>
        </p:txBody>
      </p:sp>
    </p:spTree>
    <p:extLst>
      <p:ext uri="{BB962C8B-B14F-4D97-AF65-F5344CB8AC3E}">
        <p14:creationId xmlns:p14="http://schemas.microsoft.com/office/powerpoint/2010/main" val="9106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en-US" sz="3600" b="1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Content Placeholder 3" descr="Schermafbeelding 2016-05-22 om 20.49.37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045" r="-16045"/>
          <a:stretch>
            <a:fillRect/>
          </a:stretch>
        </p:blipFill>
        <p:spPr>
          <a:xfrm>
            <a:off x="639871" y="964096"/>
            <a:ext cx="10912259" cy="5734878"/>
          </a:xfrm>
        </p:spPr>
      </p:pic>
    </p:spTree>
    <p:extLst>
      <p:ext uri="{BB962C8B-B14F-4D97-AF65-F5344CB8AC3E}">
        <p14:creationId xmlns:p14="http://schemas.microsoft.com/office/powerpoint/2010/main" val="113669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3939476" y="1105873"/>
            <a:ext cx="973825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000000"/>
                </a:solidFill>
              </a:rPr>
              <a:t>Imago</a:t>
            </a:r>
          </a:p>
        </p:txBody>
      </p:sp>
      <p:sp>
        <p:nvSpPr>
          <p:cNvPr id="100" name="Shape 100"/>
          <p:cNvSpPr/>
          <p:nvPr/>
        </p:nvSpPr>
        <p:spPr>
          <a:xfrm>
            <a:off x="3736819" y="2580680"/>
            <a:ext cx="985755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Gevoel</a:t>
            </a:r>
          </a:p>
        </p:txBody>
      </p:sp>
      <p:sp>
        <p:nvSpPr>
          <p:cNvPr id="101" name="Shape 101"/>
          <p:cNvSpPr/>
          <p:nvPr/>
        </p:nvSpPr>
        <p:spPr>
          <a:xfrm>
            <a:off x="3239617" y="3856509"/>
            <a:ext cx="1462237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Kwaliteiten</a:t>
            </a:r>
          </a:p>
        </p:txBody>
      </p:sp>
      <p:sp>
        <p:nvSpPr>
          <p:cNvPr id="102" name="Shape 102"/>
          <p:cNvSpPr/>
          <p:nvPr/>
        </p:nvSpPr>
        <p:spPr>
          <a:xfrm>
            <a:off x="3649406" y="5018484"/>
            <a:ext cx="1160581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Identiteit</a:t>
            </a:r>
          </a:p>
        </p:txBody>
      </p:sp>
      <p:sp>
        <p:nvSpPr>
          <p:cNvPr id="103" name="Shape 103"/>
          <p:cNvSpPr/>
          <p:nvPr/>
        </p:nvSpPr>
        <p:spPr>
          <a:xfrm>
            <a:off x="5577590" y="2580680"/>
            <a:ext cx="1626180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Wat voel ik?</a:t>
            </a:r>
          </a:p>
        </p:txBody>
      </p:sp>
      <p:sp>
        <p:nvSpPr>
          <p:cNvPr id="104" name="Shape 104"/>
          <p:cNvSpPr/>
          <p:nvPr/>
        </p:nvSpPr>
        <p:spPr>
          <a:xfrm>
            <a:off x="5314654" y="3856509"/>
            <a:ext cx="1562695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Wat kan ik?</a:t>
            </a:r>
          </a:p>
        </p:txBody>
      </p:sp>
      <p:sp>
        <p:nvSpPr>
          <p:cNvPr id="105" name="Shape 105"/>
          <p:cNvSpPr/>
          <p:nvPr/>
        </p:nvSpPr>
        <p:spPr>
          <a:xfrm>
            <a:off x="5583729" y="2946797"/>
            <a:ext cx="1435309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Wat wil ik?</a:t>
            </a:r>
          </a:p>
        </p:txBody>
      </p:sp>
      <p:sp>
        <p:nvSpPr>
          <p:cNvPr id="106" name="Shape 106"/>
          <p:cNvSpPr/>
          <p:nvPr/>
        </p:nvSpPr>
        <p:spPr>
          <a:xfrm>
            <a:off x="5514733" y="5018484"/>
            <a:ext cx="1573300" cy="41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>
                <a:solidFill>
                  <a:srgbClr val="1430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Wie ben ik?</a:t>
            </a:r>
          </a:p>
        </p:txBody>
      </p:sp>
    </p:spTree>
    <p:extLst>
      <p:ext uri="{BB962C8B-B14F-4D97-AF65-F5344CB8AC3E}">
        <p14:creationId xmlns:p14="http://schemas.microsoft.com/office/powerpoint/2010/main" val="21552337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Puberbrein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Content Placeholder 3" descr="300dpi puberbrein.psd"/>
          <p:cNvPicPr>
            <a:picLocks noGrp="1" noChangeAspect="1"/>
          </p:cNvPicPr>
          <p:nvPr>
            <p:ph idx="1"/>
          </p:nvPr>
        </p:nvPicPr>
        <p:blipFill>
          <a:blip r:embed="rId2"/>
          <a:srcRect l="-18203" r="-18203"/>
          <a:stretch>
            <a:fillRect/>
          </a:stretch>
        </p:blipFill>
        <p:spPr>
          <a:xfrm>
            <a:off x="1981200" y="1600201"/>
            <a:ext cx="8229600" cy="4633682"/>
          </a:xfrm>
        </p:spPr>
      </p:pic>
    </p:spTree>
    <p:extLst>
      <p:ext uri="{BB962C8B-B14F-4D97-AF65-F5344CB8AC3E}">
        <p14:creationId xmlns:p14="http://schemas.microsoft.com/office/powerpoint/2010/main" val="226867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Prefrontale cortex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“under construction”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84011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nl-NL" dirty="0"/>
              <a:t>Plannen en organiseren</a:t>
            </a:r>
          </a:p>
          <a:p>
            <a:pPr>
              <a:buFontTx/>
              <a:buChar char="•"/>
            </a:pPr>
            <a:r>
              <a:rPr lang="nl-NL" dirty="0"/>
              <a:t>Impulsbeheersing</a:t>
            </a:r>
          </a:p>
          <a:p>
            <a:pPr>
              <a:buFontTx/>
              <a:buChar char="•"/>
            </a:pPr>
            <a:r>
              <a:rPr lang="nl-NL" dirty="0"/>
              <a:t>Afspraken nakomen</a:t>
            </a:r>
          </a:p>
          <a:p>
            <a:pPr>
              <a:buFontTx/>
              <a:buChar char="•"/>
            </a:pPr>
            <a:r>
              <a:rPr lang="nl-NL" dirty="0"/>
              <a:t>Consequenties overzien</a:t>
            </a:r>
          </a:p>
          <a:p>
            <a:pPr>
              <a:buFontTx/>
              <a:buChar char="•"/>
            </a:pPr>
            <a:r>
              <a:rPr lang="nl-NL" dirty="0"/>
              <a:t>Prioriteiten stellen</a:t>
            </a:r>
          </a:p>
          <a:p>
            <a:pPr>
              <a:buFontTx/>
              <a:buChar char="•"/>
            </a:pPr>
            <a:r>
              <a:rPr lang="nl-NL" dirty="0"/>
              <a:t>Reflecteren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•"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4" name="Picture 3" descr="Schermafbeelding 2015-03-21 om 15.19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52" y="2377686"/>
            <a:ext cx="3872449" cy="31604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81201" y="1535521"/>
            <a:ext cx="866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Het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brein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wil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graag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leren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maar</a:t>
            </a:r>
            <a:r>
              <a:rPr lang="en-US" sz="24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/>
                <a:cs typeface="Trebuchet MS"/>
              </a:rPr>
              <a:t>jongeren</a:t>
            </a:r>
            <a:r>
              <a:rPr lang="nl-NL" sz="2400" dirty="0">
                <a:solidFill>
                  <a:prstClr val="black"/>
                </a:solidFill>
                <a:latin typeface="Trebuchet MS"/>
                <a:cs typeface="Trebuchet MS"/>
              </a:rPr>
              <a:t> hebben moeite met:</a:t>
            </a:r>
            <a:endParaRPr lang="nl-NL" sz="3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11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Breedbeeld</PresentationFormat>
  <Paragraphs>91</Paragraphs>
  <Slides>22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Trebuchet MS</vt:lpstr>
      <vt:lpstr>Office Theme</vt:lpstr>
      <vt:lpstr>Motivatie en puberbrein</vt:lpstr>
      <vt:lpstr>PowerPoint-presentatie</vt:lpstr>
      <vt:lpstr>Motivatie geen vanzelfsprekendheid</vt:lpstr>
      <vt:lpstr>Jongeren zijn gemotiveerd maar anders gemotiveerd</vt:lpstr>
      <vt:lpstr>PowerPoint-presentatie</vt:lpstr>
      <vt:lpstr>PowerPoint-presentatie</vt:lpstr>
      <vt:lpstr>PowerPoint-presentatie</vt:lpstr>
      <vt:lpstr>Puberbrein</vt:lpstr>
      <vt:lpstr>Prefrontale cortex  “under construction”</vt:lpstr>
      <vt:lpstr>Testje impulsbeheersing</vt:lpstr>
      <vt:lpstr>Plannen</vt:lpstr>
      <vt:lpstr>PowerPoint-presentatie</vt:lpstr>
      <vt:lpstr>Nieuwste inzichten in puberbrein</vt:lpstr>
      <vt:lpstr>PowerPoint-presentatie</vt:lpstr>
      <vt:lpstr>Breinkennis verhoogt motivatie</vt:lpstr>
      <vt:lpstr> </vt:lpstr>
      <vt:lpstr>Stimuleer een ”groeimindset”</vt:lpstr>
      <vt:lpstr>Hoe help je je kind concreet?</vt:lpstr>
      <vt:lpstr>Geef ruimte om glorieus te falen!</vt:lpstr>
      <vt:lpstr>PowerPoint-presentatie</vt:lpstr>
      <vt:lpstr>PowerPoint-presentatie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Motivatie en puberbrein</dc:title>
  <dc:creator>Doeve, M.</dc:creator>
  <cp:lastModifiedBy>Doeve, M.</cp:lastModifiedBy>
  <cp:revision>1</cp:revision>
  <dcterms:created xsi:type="dcterms:W3CDTF">2018-09-27T12:40:48Z</dcterms:created>
  <dcterms:modified xsi:type="dcterms:W3CDTF">2018-09-27T12:41:56Z</dcterms:modified>
</cp:coreProperties>
</file>