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00" r:id="rId5"/>
    <p:sldId id="296" r:id="rId6"/>
    <p:sldId id="306" r:id="rId7"/>
    <p:sldId id="297" r:id="rId8"/>
    <p:sldId id="293" r:id="rId9"/>
    <p:sldId id="295" r:id="rId10"/>
    <p:sldId id="294" r:id="rId11"/>
    <p:sldId id="308" r:id="rId12"/>
    <p:sldId id="298" r:id="rId13"/>
    <p:sldId id="302" r:id="rId14"/>
    <p:sldId id="304" r:id="rId15"/>
    <p:sldId id="303" r:id="rId16"/>
    <p:sldId id="301" r:id="rId17"/>
    <p:sldId id="307" r:id="rId18"/>
    <p:sldId id="299" r:id="rId19"/>
  </p:sldIdLst>
  <p:sldSz cx="12192000" cy="6858000"/>
  <p:notesSz cx="6669088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 autoAdjust="0"/>
    <p:restoredTop sz="94645" autoAdjust="0"/>
  </p:normalViewPr>
  <p:slideViewPr>
    <p:cSldViewPr>
      <p:cViewPr varScale="1">
        <p:scale>
          <a:sx n="81" d="100"/>
          <a:sy n="81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06D37-B366-4621-9BDB-3394BCF072E6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75FA-FD3D-43CF-9DF9-5439AE99A1D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84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75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14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31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6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21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83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1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5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16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6EB9-0F74-43DC-ADC0-3F1514120350}" type="datetimeFigureOut">
              <a:rPr lang="nl-NL" smtClean="0"/>
              <a:pPr/>
              <a:t>13-9-2019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16DB-4866-47B0-8BB5-CFB65421F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7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ter.n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.vos@schoter.nl" TargetMode="External"/><Relationship Id="rId2" Type="http://schemas.openxmlformats.org/officeDocument/2006/relationships/hyperlink" Target="mailto:info@schoter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jmF4g8hl3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5640" y="2420889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908720"/>
            <a:ext cx="8213508" cy="47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Tweetalig onderwijs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9416" y="1988840"/>
            <a:ext cx="8229600" cy="4525963"/>
          </a:xfrm>
        </p:spPr>
        <p:txBody>
          <a:bodyPr/>
          <a:lstStyle/>
          <a:p>
            <a:r>
              <a:rPr lang="nl-NL" dirty="0" err="1"/>
              <a:t>Immersion</a:t>
            </a:r>
            <a:r>
              <a:rPr lang="nl-NL" dirty="0"/>
              <a:t> tot de herfstvakantie</a:t>
            </a:r>
          </a:p>
          <a:p>
            <a:r>
              <a:rPr lang="nl-NL" dirty="0"/>
              <a:t>European International </a:t>
            </a:r>
            <a:r>
              <a:rPr lang="nl-NL" dirty="0" err="1"/>
              <a:t>Orientation</a:t>
            </a:r>
            <a:r>
              <a:rPr lang="nl-NL" dirty="0"/>
              <a:t> </a:t>
            </a:r>
          </a:p>
          <a:p>
            <a:r>
              <a:rPr lang="nl-NL" dirty="0"/>
              <a:t>Frans: doeltaal = voertaal (sinds dit jaar AIM)</a:t>
            </a:r>
          </a:p>
          <a:p>
            <a:r>
              <a:rPr lang="nl-NL" dirty="0"/>
              <a:t>Beoordeling per vak op </a:t>
            </a:r>
            <a:r>
              <a:rPr lang="nl-NL" dirty="0" err="1"/>
              <a:t>bilingual</a:t>
            </a:r>
            <a:r>
              <a:rPr lang="nl-NL" dirty="0"/>
              <a:t> attitude (zie overgangsnormen op de site www.schoter.nl)</a:t>
            </a:r>
          </a:p>
          <a:p>
            <a:r>
              <a:rPr lang="nl-NL" dirty="0"/>
              <a:t>Excursies en activiteiten in het Engels </a:t>
            </a:r>
          </a:p>
          <a:p>
            <a:pPr lvl="1"/>
            <a:r>
              <a:rPr lang="nl-NL" dirty="0" err="1"/>
              <a:t>Immersion</a:t>
            </a:r>
            <a:r>
              <a:rPr lang="nl-NL" dirty="0"/>
              <a:t> camp</a:t>
            </a:r>
          </a:p>
          <a:p>
            <a:pPr lvl="1"/>
            <a:r>
              <a:rPr lang="nl-NL" dirty="0"/>
              <a:t>Newcastle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6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8D7EC-E20C-4C4E-A86F-A9541459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Rapporten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00A03-B879-4EF3-9584-70FD0C2A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1600201"/>
            <a:ext cx="9158808" cy="4525963"/>
          </a:xfrm>
        </p:spPr>
        <p:txBody>
          <a:bodyPr/>
          <a:lstStyle/>
          <a:p>
            <a:r>
              <a:rPr lang="nl-NL" dirty="0"/>
              <a:t>Rapport 1 (indicatie)</a:t>
            </a:r>
          </a:p>
          <a:p>
            <a:r>
              <a:rPr lang="nl-NL" dirty="0"/>
              <a:t>Rapport 2 (prognose)</a:t>
            </a:r>
          </a:p>
          <a:p>
            <a:r>
              <a:rPr lang="nl-NL" dirty="0"/>
              <a:t>Rapport 3 (eind / bindend rapport)</a:t>
            </a:r>
          </a:p>
          <a:p>
            <a:endParaRPr lang="nl-NL" dirty="0"/>
          </a:p>
          <a:p>
            <a:r>
              <a:rPr lang="nl-NL" dirty="0"/>
              <a:t>Het hele jaar wordt gewerkt met een </a:t>
            </a:r>
            <a:r>
              <a:rPr lang="nl-NL" b="1" dirty="0"/>
              <a:t>voortschrijdend gemiddelde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4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172D3-8381-4EC5-9821-72979AAC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Overgangsnormen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C1D918-4CA2-458E-9949-C604B3EF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772816"/>
            <a:ext cx="8726760" cy="4421087"/>
          </a:xfrm>
        </p:spPr>
        <p:txBody>
          <a:bodyPr/>
          <a:lstStyle/>
          <a:p>
            <a:r>
              <a:rPr lang="nl-NL" dirty="0"/>
              <a:t>Reguliere overgangsnorm:</a:t>
            </a:r>
          </a:p>
          <a:p>
            <a:pPr lvl="1"/>
            <a:r>
              <a:rPr lang="nl-NL" dirty="0"/>
              <a:t>Maximaal 1 TKP in je kernvakken (EN, NE, WI)</a:t>
            </a:r>
          </a:p>
          <a:p>
            <a:pPr lvl="1"/>
            <a:r>
              <a:rPr lang="nl-NL" dirty="0"/>
              <a:t>Minimaal een 6,0 gemiddeld</a:t>
            </a:r>
          </a:p>
          <a:p>
            <a:pPr lvl="1"/>
            <a:r>
              <a:rPr lang="nl-NL" dirty="0"/>
              <a:t>Maximaal 3 TKP in al je vakken</a:t>
            </a:r>
          </a:p>
          <a:p>
            <a:endParaRPr lang="nl-NL" dirty="0"/>
          </a:p>
          <a:p>
            <a:r>
              <a:rPr lang="nl-NL" dirty="0"/>
              <a:t>Aanvullende TTO-normen</a:t>
            </a:r>
          </a:p>
          <a:p>
            <a:pPr lvl="1"/>
            <a:r>
              <a:rPr lang="nl-NL" dirty="0" err="1"/>
              <a:t>Bilingual</a:t>
            </a:r>
            <a:r>
              <a:rPr lang="nl-NL" dirty="0"/>
              <a:t> attitude</a:t>
            </a:r>
          </a:p>
          <a:p>
            <a:pPr lvl="1"/>
            <a:r>
              <a:rPr lang="nl-NL" dirty="0"/>
              <a:t>Minimaal 7,0 voor Engels</a:t>
            </a:r>
          </a:p>
        </p:txBody>
      </p:sp>
    </p:spTree>
    <p:extLst>
      <p:ext uri="{BB962C8B-B14F-4D97-AF65-F5344CB8AC3E}">
        <p14:creationId xmlns:p14="http://schemas.microsoft.com/office/powerpoint/2010/main" val="2719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Brugklaskamp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5480" y="1628800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Heemskerk</a:t>
            </a:r>
          </a:p>
          <a:p>
            <a:r>
              <a:rPr lang="nl-NL" dirty="0"/>
              <a:t>Ma. 14 </a:t>
            </a:r>
            <a:r>
              <a:rPr lang="nl-NL" dirty="0" err="1"/>
              <a:t>tm</a:t>
            </a:r>
            <a:r>
              <a:rPr lang="nl-NL" dirty="0"/>
              <a:t> Wo. 16 oktober</a:t>
            </a:r>
          </a:p>
          <a:p>
            <a:r>
              <a:rPr lang="nl-NL" dirty="0"/>
              <a:t>Volledig in het Engels</a:t>
            </a:r>
          </a:p>
          <a:p>
            <a:r>
              <a:rPr lang="nl-NL" dirty="0"/>
              <a:t>Informatiebrief</a:t>
            </a:r>
          </a:p>
          <a:p>
            <a:r>
              <a:rPr lang="nl-NL" dirty="0"/>
              <a:t>Thema</a:t>
            </a:r>
          </a:p>
          <a:p>
            <a:r>
              <a:rPr lang="nl-NL" dirty="0"/>
              <a:t>Diëten/allergieën</a:t>
            </a:r>
          </a:p>
          <a:p>
            <a:r>
              <a:rPr lang="nl-NL" dirty="0"/>
              <a:t>Kratten v/d fiets</a:t>
            </a:r>
          </a:p>
          <a:p>
            <a:r>
              <a:rPr lang="nl-NL" dirty="0"/>
              <a:t>Controleer staat v/d fiets</a:t>
            </a:r>
          </a:p>
          <a:p>
            <a:r>
              <a:rPr lang="nl-NL" b="1" dirty="0"/>
              <a:t>Reservesleutel inleveren!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0DF04E7-1899-8D43-9EA1-10065C8E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628800"/>
            <a:ext cx="4982344" cy="31139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B9EFE12-4EA6-8C45-80AD-4FF8F5F06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1235">
            <a:off x="7608168" y="4090796"/>
            <a:ext cx="3885332" cy="17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B5E52-8356-4819-A241-3F7E3A8C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Website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86443-8EFE-43ED-918E-BA608FD24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www.schoter.nl</a:t>
            </a:r>
            <a:endParaRPr lang="nl-NL" dirty="0"/>
          </a:p>
          <a:p>
            <a:endParaRPr lang="nl-NL" dirty="0"/>
          </a:p>
          <a:p>
            <a:r>
              <a:rPr lang="nl-NL" dirty="0"/>
              <a:t>Agenda</a:t>
            </a:r>
          </a:p>
          <a:p>
            <a:r>
              <a:rPr lang="nl-NL" dirty="0"/>
              <a:t>PTO</a:t>
            </a:r>
          </a:p>
          <a:p>
            <a:r>
              <a:rPr lang="nl-NL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4412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7161" y="1916833"/>
            <a:ext cx="8229600" cy="4525963"/>
          </a:xfrm>
        </p:spPr>
        <p:txBody>
          <a:bodyPr/>
          <a:lstStyle/>
          <a:p>
            <a:r>
              <a:rPr lang="nl-NL" dirty="0"/>
              <a:t>023-525 84 91</a:t>
            </a:r>
          </a:p>
          <a:p>
            <a:r>
              <a:rPr lang="nl-NL" dirty="0">
                <a:hlinkClick r:id="rId2"/>
              </a:rPr>
              <a:t>info@schoter.nl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m.vos@schoter.nl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2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218259"/>
          </a:xfrm>
        </p:spPr>
        <p:txBody>
          <a:bodyPr>
            <a:normAutofit fontScale="90000"/>
          </a:bodyPr>
          <a:lstStyle/>
          <a:p>
            <a:r>
              <a:rPr lang="nl-NL" dirty="0"/>
              <a:t>Matthijs Vos</a:t>
            </a:r>
            <a:br>
              <a:rPr lang="nl-NL" dirty="0"/>
            </a:br>
            <a:r>
              <a:rPr lang="nl-NL" dirty="0"/>
              <a:t>Docent wiskunde</a:t>
            </a:r>
            <a:br>
              <a:rPr lang="nl-NL" dirty="0"/>
            </a:br>
            <a:r>
              <a:rPr lang="en-US" dirty="0"/>
              <a:t>Mentor 1THb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6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A9366-CA46-47F6-BCD7-E46CE40A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Mentimeter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C53D15-3CF9-404B-93F8-F788E0E72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86663"/>
            <a:ext cx="5602966" cy="252231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F1F810-EE34-F84B-825E-8567992DB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11" y="1610410"/>
            <a:ext cx="5774872" cy="25898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F7F77F1-C489-FD4F-9636-086374D21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3861048"/>
            <a:ext cx="670679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Overgang VO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38400" y="1844825"/>
            <a:ext cx="8229600" cy="4525963"/>
          </a:xfrm>
        </p:spPr>
        <p:txBody>
          <a:bodyPr/>
          <a:lstStyle/>
          <a:p>
            <a:r>
              <a:rPr lang="nl-NL" sz="2800" dirty="0">
                <a:latin typeface="Cambria" pitchFamily="18" charset="0"/>
              </a:rPr>
              <a:t>Opeens weer de kleinste</a:t>
            </a:r>
          </a:p>
          <a:p>
            <a:r>
              <a:rPr lang="nl-NL" sz="2800" dirty="0">
                <a:latin typeface="Cambria" pitchFamily="18" charset="0"/>
              </a:rPr>
              <a:t>Wennen aan een nieuw systeem</a:t>
            </a:r>
          </a:p>
          <a:p>
            <a:r>
              <a:rPr lang="nl-NL" sz="2800" dirty="0">
                <a:latin typeface="Cambria" pitchFamily="18" charset="0"/>
              </a:rPr>
              <a:t>Plek verwerven in de groep</a:t>
            </a:r>
          </a:p>
          <a:p>
            <a:r>
              <a:rPr lang="nl-NL" sz="2800" dirty="0">
                <a:latin typeface="Cambria" pitchFamily="18" charset="0"/>
              </a:rPr>
              <a:t>Grotere zelfstandigheid gevraagd</a:t>
            </a:r>
          </a:p>
          <a:p>
            <a:r>
              <a:rPr lang="nl-NL" sz="2800" dirty="0">
                <a:latin typeface="Cambria" pitchFamily="18" charset="0"/>
              </a:rPr>
              <a:t>Plannen en organiseren</a:t>
            </a:r>
          </a:p>
          <a:p>
            <a:r>
              <a:rPr lang="nl-NL" sz="2800" dirty="0">
                <a:latin typeface="Cambria" pitchFamily="18" charset="0"/>
              </a:rPr>
              <a:t>Huiswerk</a:t>
            </a:r>
          </a:p>
          <a:p>
            <a:r>
              <a:rPr lang="nl-NL" sz="2800" dirty="0" err="1">
                <a:latin typeface="Cambria" pitchFamily="18" charset="0"/>
              </a:rPr>
              <a:t>And</a:t>
            </a:r>
            <a:r>
              <a:rPr lang="nl-NL" sz="2800" dirty="0">
                <a:latin typeface="Cambria" pitchFamily="18" charset="0"/>
              </a:rPr>
              <a:t>…. most of </a:t>
            </a:r>
            <a:r>
              <a:rPr lang="nl-NL" sz="2800" dirty="0" err="1">
                <a:latin typeface="Cambria" pitchFamily="18" charset="0"/>
              </a:rPr>
              <a:t>the</a:t>
            </a:r>
            <a:r>
              <a:rPr lang="nl-NL" sz="2800" dirty="0">
                <a:latin typeface="Cambria" pitchFamily="18" charset="0"/>
              </a:rPr>
              <a:t> subjects are in English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0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40819"/>
            <a:ext cx="8229600" cy="14401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Rol</a:t>
            </a:r>
            <a:r>
              <a:rPr lang="en-US" dirty="0"/>
              <a:t> van de m</a:t>
            </a:r>
            <a:r>
              <a:rPr lang="nl-NL" dirty="0" err="1"/>
              <a:t>entor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424" y="2060849"/>
            <a:ext cx="5688632" cy="4525963"/>
          </a:xfrm>
        </p:spPr>
        <p:txBody>
          <a:bodyPr/>
          <a:lstStyle/>
          <a:p>
            <a:pPr lvl="1"/>
            <a:r>
              <a:rPr lang="nl-NL" sz="2400" dirty="0">
                <a:cs typeface="Arial" pitchFamily="34" charset="0"/>
              </a:rPr>
              <a:t>Bijhouden van studieresultaten</a:t>
            </a:r>
          </a:p>
          <a:p>
            <a:pPr lvl="1"/>
            <a:r>
              <a:rPr lang="nl-NL" sz="2400" dirty="0">
                <a:cs typeface="Arial" pitchFamily="34" charset="0"/>
              </a:rPr>
              <a:t>Klassenactiviteiten</a:t>
            </a:r>
          </a:p>
          <a:p>
            <a:pPr lvl="1"/>
            <a:r>
              <a:rPr lang="nl-NL" sz="2400" dirty="0">
                <a:cs typeface="Arial" pitchFamily="34" charset="0"/>
              </a:rPr>
              <a:t>Voorzitter rapportvergadering</a:t>
            </a:r>
          </a:p>
          <a:p>
            <a:pPr lvl="1"/>
            <a:r>
              <a:rPr lang="nl-NL" sz="2400" dirty="0">
                <a:cs typeface="Arial" pitchFamily="34" charset="0"/>
              </a:rPr>
              <a:t>Mentorlessen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831" y="1268760"/>
            <a:ext cx="4464496" cy="248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14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Mentorles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0182" y="2151134"/>
            <a:ext cx="10972800" cy="4525963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Mentormethode</a:t>
            </a:r>
          </a:p>
          <a:p>
            <a:r>
              <a:rPr lang="nl-NL" dirty="0"/>
              <a:t>Sociale vaardigheden </a:t>
            </a:r>
          </a:p>
          <a:p>
            <a:r>
              <a:rPr lang="nl-NL" dirty="0"/>
              <a:t>Studievaardigheden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132856"/>
            <a:ext cx="2232248" cy="3158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EE37D2E-EB7A-3E42-98B6-DB720149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9" y="2156923"/>
            <a:ext cx="2216416" cy="31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Afspraken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regels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59496" y="1975926"/>
            <a:ext cx="8229600" cy="452596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Cambria" pitchFamily="18" charset="0"/>
              </a:rPr>
              <a:t>Te laat komen en absentie</a:t>
            </a:r>
          </a:p>
          <a:p>
            <a:r>
              <a:rPr lang="nl-NL" sz="2800" dirty="0">
                <a:latin typeface="Cambria" pitchFamily="18" charset="0"/>
              </a:rPr>
              <a:t>Gele en oranje brief</a:t>
            </a:r>
          </a:p>
          <a:p>
            <a:r>
              <a:rPr lang="nl-NL" sz="2800" dirty="0">
                <a:latin typeface="Cambria" pitchFamily="18" charset="0"/>
              </a:rPr>
              <a:t>Gebruik mobiele telefoons en geluidsdragers</a:t>
            </a:r>
          </a:p>
          <a:p>
            <a:r>
              <a:rPr lang="nl-NL" sz="2800" dirty="0">
                <a:latin typeface="Cambria" pitchFamily="18" charset="0"/>
              </a:rPr>
              <a:t>Petten en jassen</a:t>
            </a:r>
          </a:p>
          <a:p>
            <a:r>
              <a:rPr lang="nl-NL" sz="2800" dirty="0">
                <a:latin typeface="Cambria" pitchFamily="18" charset="0"/>
              </a:rPr>
              <a:t>Gebruik van het kluisje</a:t>
            </a:r>
          </a:p>
          <a:p>
            <a:r>
              <a:rPr lang="nl-NL" sz="2800" dirty="0">
                <a:latin typeface="Cambria" pitchFamily="18" charset="0"/>
              </a:rPr>
              <a:t>Regels bij LO</a:t>
            </a:r>
          </a:p>
          <a:p>
            <a:pPr lvl="1"/>
            <a:r>
              <a:rPr lang="nl-NL" sz="2400" dirty="0">
                <a:latin typeface="Cambria" pitchFamily="18" charset="0"/>
              </a:rPr>
              <a:t>Waardevolle spullen in kluisjes</a:t>
            </a:r>
          </a:p>
          <a:p>
            <a:pPr lvl="1"/>
            <a:r>
              <a:rPr lang="nl-NL" sz="2400" dirty="0">
                <a:latin typeface="Cambria" pitchFamily="18" charset="0"/>
              </a:rPr>
              <a:t>Schrijf naam in T-shirt (voor als deze kwijt raakt)</a:t>
            </a:r>
          </a:p>
          <a:p>
            <a:r>
              <a:rPr lang="nl-NL" sz="2800" dirty="0">
                <a:latin typeface="Cambria" pitchFamily="18" charset="0"/>
              </a:rPr>
              <a:t>Gezonde school</a:t>
            </a:r>
          </a:p>
        </p:txBody>
      </p:sp>
    </p:spTree>
    <p:extLst>
      <p:ext uri="{BB962C8B-B14F-4D97-AF65-F5344CB8AC3E}">
        <p14:creationId xmlns:p14="http://schemas.microsoft.com/office/powerpoint/2010/main" val="22021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9D89F-8E75-4806-8F79-869C0FEB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Plenda</a:t>
            </a:r>
            <a:endParaRPr lang="nl-NL" dirty="0"/>
          </a:p>
        </p:txBody>
      </p:sp>
      <p:pic>
        <p:nvPicPr>
          <p:cNvPr id="4" name="RjmF4g8hl3o">
            <a:hlinkClick r:id="" action="ppaction://media"/>
            <a:extLst>
              <a:ext uri="{FF2B5EF4-FFF2-40B4-BE49-F238E27FC236}">
                <a16:creationId xmlns:a16="http://schemas.microsoft.com/office/drawing/2014/main" id="{EF47874D-1363-4169-AD58-74279C2A2D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9616" y="1124744"/>
            <a:ext cx="7704856" cy="57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ondersteuning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07568" y="1916833"/>
            <a:ext cx="9505056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ambria" pitchFamily="18" charset="0"/>
              </a:rPr>
              <a:t>Trajectbegeleiding</a:t>
            </a:r>
            <a:endParaRPr lang="nl-NL" sz="2800" dirty="0">
              <a:latin typeface="Cambria" pitchFamily="18" charset="0"/>
            </a:endParaRPr>
          </a:p>
          <a:p>
            <a:pPr lvl="0"/>
            <a:r>
              <a:rPr lang="nl-NL" sz="2800" dirty="0">
                <a:latin typeface="Cambria" pitchFamily="18" charset="0"/>
              </a:rPr>
              <a:t>Dyslexie coördinator</a:t>
            </a:r>
          </a:p>
          <a:p>
            <a:pPr lvl="0"/>
            <a:r>
              <a:rPr lang="nl-NL" sz="2800" dirty="0">
                <a:latin typeface="Cambria" pitchFamily="18" charset="0"/>
              </a:rPr>
              <a:t>CITO (= in de week van 4 november)</a:t>
            </a:r>
          </a:p>
          <a:p>
            <a:pPr lvl="0"/>
            <a:r>
              <a:rPr lang="nl-NL" sz="2800" dirty="0">
                <a:latin typeface="Cambria" pitchFamily="18" charset="0"/>
              </a:rPr>
              <a:t>Ondersteuningslessen taal en rekenen (onderbouw)</a:t>
            </a:r>
          </a:p>
          <a:p>
            <a:pPr lvl="0"/>
            <a:r>
              <a:rPr lang="nl-NL" sz="2800" dirty="0">
                <a:latin typeface="Cambria" pitchFamily="18" charset="0"/>
              </a:rPr>
              <a:t>Externe trainingen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368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EC38A37253234EA2E6D30F88147BFB" ma:contentTypeVersion="" ma:contentTypeDescription="Een nieuw document maken." ma:contentTypeScope="" ma:versionID="23642ee59c80c2e45d7701ed01285f26">
  <xsd:schema xmlns:xsd="http://www.w3.org/2001/XMLSchema" xmlns:xs="http://www.w3.org/2001/XMLSchema" xmlns:p="http://schemas.microsoft.com/office/2006/metadata/properties" xmlns:ns2="9eea8315-3388-4120-bac9-0492b5c94915" xmlns:ns3="b30637ce-0f76-4f76-bc12-9bd75bf125b0" targetNamespace="http://schemas.microsoft.com/office/2006/metadata/properties" ma:root="true" ma:fieldsID="c735addaa1e590922abd7791687492e7" ns2:_="" ns3:_="">
    <xsd:import namespace="9eea8315-3388-4120-bac9-0492b5c94915"/>
    <xsd:import namespace="b30637ce-0f76-4f76-bc12-9bd75bf12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a8315-3388-4120-bac9-0492b5c94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37ce-0f76-4f76-bc12-9bd75bf125b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678B8-7008-4E54-8F98-7E0EFCA463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30637ce-0f76-4f76-bc12-9bd75bf125b0"/>
    <ds:schemaRef ds:uri="9eea8315-3388-4120-bac9-0492b5c9491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29698C-A5DD-4D10-8CA6-595BD1E1A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301F83-EEF2-4ABD-BB09-2896BD7F21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a8315-3388-4120-bac9-0492b5c94915"/>
    <ds:schemaRef ds:uri="b30637ce-0f76-4f76-bc12-9bd75bf12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Breedbeeld</PresentationFormat>
  <Paragraphs>83</Paragraphs>
  <Slides>15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Kantoorthema</vt:lpstr>
      <vt:lpstr>PowerPoint-presentatie</vt:lpstr>
      <vt:lpstr>Matthijs Vos Docent wiskunde Mentor 1THb </vt:lpstr>
      <vt:lpstr>Mentimeter</vt:lpstr>
      <vt:lpstr>Overgang VO </vt:lpstr>
      <vt:lpstr> Rol van de mentor</vt:lpstr>
      <vt:lpstr>Mentorles </vt:lpstr>
      <vt:lpstr>Afspraken en regels</vt:lpstr>
      <vt:lpstr>Plenda</vt:lpstr>
      <vt:lpstr>Extra ondersteuning</vt:lpstr>
      <vt:lpstr>Tweetalig onderwijs</vt:lpstr>
      <vt:lpstr>Rapporten</vt:lpstr>
      <vt:lpstr>Overgangsnormen</vt:lpstr>
      <vt:lpstr>Brugklaskamp</vt:lpstr>
      <vt:lpstr>Website</vt:lpstr>
      <vt:lpstr>Contact</vt:lpstr>
    </vt:vector>
  </TitlesOfParts>
  <Company>Dunamare Onderwijsgroep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Gelderen, E. van</dc:creator>
  <cp:lastModifiedBy>Kieft - van den Berg, G.</cp:lastModifiedBy>
  <cp:revision>72</cp:revision>
  <dcterms:created xsi:type="dcterms:W3CDTF">2012-09-24T13:22:34Z</dcterms:created>
  <dcterms:modified xsi:type="dcterms:W3CDTF">2019-09-13T08:28:52Z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0x01010076EC38A37253234EA2E6D30F88147BFB</vt:lpwstr>
  </property>
</Properties>
</file>