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handoutMasterIdLst>
    <p:handoutMasterId r:id="rId14"/>
  </p:handoutMasterIdLst>
  <p:sldIdLst>
    <p:sldId id="280" r:id="rId5"/>
    <p:sldId id="281" r:id="rId6"/>
    <p:sldId id="282" r:id="rId7"/>
    <p:sldId id="286" r:id="rId8"/>
    <p:sldId id="293" r:id="rId9"/>
    <p:sldId id="284" r:id="rId10"/>
    <p:sldId id="292" r:id="rId11"/>
    <p:sldId id="290" r:id="rId12"/>
    <p:sldId id="287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5" d="100"/>
          <a:sy n="85" d="100"/>
        </p:scale>
        <p:origin x="11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43217-10D8-4171-AAE9-625358DBD56B}" type="datetimeFigureOut">
              <a:rPr lang="nl-NL" smtClean="0"/>
              <a:t>20-9-2019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F2069-E058-497C-B8A5-68CF8A5ED0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558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20-9-2019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000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20-9-2019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724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20-9-2019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768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20-9-2019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17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20-9-2019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07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20-9-2019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80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20-9-2019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162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20-9-2019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5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20-9-2019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93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20-9-2019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938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20-9-2019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787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7C985-B5C7-4F13-AE88-7ED5554F6185}" type="datetimeFigureOut">
              <a:rPr lang="nl-NL" smtClean="0"/>
              <a:pPr/>
              <a:t>20-9-2019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85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9144000" cy="395938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12572"/>
            <a:ext cx="8229600" cy="1143000"/>
          </a:xfrm>
        </p:spPr>
        <p:txBody>
          <a:bodyPr>
            <a:noAutofit/>
          </a:bodyPr>
          <a:lstStyle/>
          <a:p>
            <a:r>
              <a:rPr lang="nl-NL" sz="3200" dirty="0"/>
              <a:t>Anouk Filius</a:t>
            </a:r>
            <a:br>
              <a:rPr lang="nl-NL" sz="3200" dirty="0"/>
            </a:br>
            <a:r>
              <a:rPr lang="nl-NL" sz="3200" dirty="0"/>
              <a:t>Decaan </a:t>
            </a:r>
            <a:r>
              <a:rPr lang="nl-NL" sz="3200" dirty="0" err="1"/>
              <a:t>tto</a:t>
            </a:r>
            <a:r>
              <a:rPr lang="nl-NL" sz="3200" dirty="0"/>
              <a:t>, atheneum, havo, mavo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83568" y="1700808"/>
            <a:ext cx="8003232" cy="3129211"/>
          </a:xfrm>
        </p:spPr>
        <p:txBody>
          <a:bodyPr/>
          <a:lstStyle/>
          <a:p>
            <a:pPr marL="0" indent="0" algn="ctr">
              <a:buNone/>
            </a:pPr>
            <a:r>
              <a:rPr lang="nl-NL" sz="6000" b="1" dirty="0"/>
              <a:t>3 havo / 3 vwo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6683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/>
              <a:t>Loopbaanoriëntatie en –begeleiding</a:t>
            </a:r>
            <a:br>
              <a:rPr lang="nl-NL" sz="3600" b="1" dirty="0"/>
            </a:br>
            <a:br>
              <a:rPr lang="nl-NL" sz="3600" b="1" dirty="0"/>
            </a:br>
            <a:r>
              <a:rPr lang="nl-NL" sz="3200" dirty="0"/>
              <a:t>profielkeuze (jaar 3)</a:t>
            </a:r>
            <a:br>
              <a:rPr lang="nl-NL" sz="3200" dirty="0"/>
            </a:br>
            <a:r>
              <a:rPr lang="nl-NL" sz="3200" dirty="0"/>
              <a:t>studiekeuze (vanaf jaar 4)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DB15A1B-ADE5-45B6-B765-15C2A9542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645024"/>
            <a:ext cx="4176122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81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/>
              <a:t>Proces profielkeuze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100467"/>
              </p:ext>
            </p:extLst>
          </p:nvPr>
        </p:nvGraphicFramePr>
        <p:xfrm>
          <a:off x="1115616" y="1196752"/>
          <a:ext cx="7272808" cy="50174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899">
                <a:tc>
                  <a:txBody>
                    <a:bodyPr/>
                    <a:lstStyle/>
                    <a:p>
                      <a:r>
                        <a:rPr lang="nl-NL" sz="1400" dirty="0"/>
                        <a:t>Datum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Activiteit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899">
                <a:tc>
                  <a:txBody>
                    <a:bodyPr/>
                    <a:lstStyle/>
                    <a:p>
                      <a:r>
                        <a:rPr lang="nl-NL" sz="1400" dirty="0"/>
                        <a:t>Mentorlessen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KeuzeWeb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337">
                <a:tc>
                  <a:txBody>
                    <a:bodyPr/>
                    <a:lstStyle/>
                    <a:p>
                      <a:r>
                        <a:rPr lang="nl-NL" sz="1400" dirty="0"/>
                        <a:t>Dec</a:t>
                      </a:r>
                      <a:r>
                        <a:rPr lang="nl-NL" sz="1400" baseline="0" dirty="0"/>
                        <a:t> / jan (havo)</a:t>
                      </a:r>
                    </a:p>
                    <a:p>
                      <a:r>
                        <a:rPr lang="nl-NL" sz="1400" baseline="0" dirty="0"/>
                        <a:t>20 – 21 jan (vwo)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Stage</a:t>
                      </a:r>
                      <a:r>
                        <a:rPr lang="nl-NL" baseline="0" dirty="0"/>
                        <a:t> (vrijwillig) 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624">
                <a:tc>
                  <a:txBody>
                    <a:bodyPr/>
                    <a:lstStyle/>
                    <a:p>
                      <a:r>
                        <a:rPr lang="nl-NL" sz="1400" dirty="0"/>
                        <a:t>6 - 10 jan (havo)</a:t>
                      </a:r>
                    </a:p>
                    <a:p>
                      <a:r>
                        <a:rPr lang="nl-NL" sz="1400" dirty="0"/>
                        <a:t>15 jan (havo) </a:t>
                      </a:r>
                    </a:p>
                    <a:p>
                      <a:r>
                        <a:rPr lang="nl-NL" sz="1400" dirty="0"/>
                        <a:t>23 jan (vwo)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Profielkeuzevoorlichting leerlingen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899">
                <a:tc>
                  <a:txBody>
                    <a:bodyPr/>
                    <a:lstStyle/>
                    <a:p>
                      <a:r>
                        <a:rPr lang="nl-NL" sz="1400" dirty="0"/>
                        <a:t>31 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Advies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2199">
                <a:tc>
                  <a:txBody>
                    <a:bodyPr/>
                    <a:lstStyle/>
                    <a:p>
                      <a:r>
                        <a:rPr lang="nl-NL" sz="1400" dirty="0"/>
                        <a:t>10 feb (havo) </a:t>
                      </a:r>
                    </a:p>
                    <a:p>
                      <a:r>
                        <a:rPr lang="nl-NL" sz="1400" dirty="0"/>
                        <a:t>11 feb</a:t>
                      </a:r>
                      <a:r>
                        <a:rPr lang="nl-NL" sz="1400" baseline="0" dirty="0"/>
                        <a:t> (vwo) 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Profielkeuze-avond ouders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600" dirty="0"/>
                        <a:t>Informatie profielkeuze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600" dirty="0"/>
                        <a:t>introductie nieuwe vakken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600" dirty="0"/>
                        <a:t>voorlopige profielkeuze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600" dirty="0"/>
                        <a:t>Beroepenpresentaties leerlingen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899">
                <a:tc>
                  <a:txBody>
                    <a:bodyPr/>
                    <a:lstStyle/>
                    <a:p>
                      <a:r>
                        <a:rPr lang="nl-NL" sz="1400" dirty="0"/>
                        <a:t>12 feb – 14 mrt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Mentorgesprekken</a:t>
                      </a:r>
                      <a:r>
                        <a:rPr lang="nl-NL" baseline="0" dirty="0"/>
                        <a:t> 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899">
                <a:tc>
                  <a:txBody>
                    <a:bodyPr/>
                    <a:lstStyle/>
                    <a:p>
                      <a:r>
                        <a:rPr lang="nl-NL" sz="1400" dirty="0"/>
                        <a:t>25 – 26 mrt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Definitieve profielkeuze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3899">
                <a:tc>
                  <a:txBody>
                    <a:bodyPr/>
                    <a:lstStyle/>
                    <a:p>
                      <a:r>
                        <a:rPr lang="nl-NL" sz="1400" dirty="0"/>
                        <a:t>1 juli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Laatste kans wijzigen vakkenpakket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33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545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/>
              <a:t>KeuzeWeb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189" t="9809" r="252" b="5174"/>
          <a:stretch/>
        </p:blipFill>
        <p:spPr>
          <a:xfrm>
            <a:off x="457200" y="1484784"/>
            <a:ext cx="8328004" cy="446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24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4439" y="115079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/>
              <a:t>Leren kiezen o.b.v. loopbaancompetenties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BCE056D-F672-41F7-8462-8EEEE1420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838" y="1766543"/>
            <a:ext cx="3165115" cy="3261028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D75EAE7-0C73-4589-BF31-C99220BAA63B}"/>
              </a:ext>
            </a:extLst>
          </p:cNvPr>
          <p:cNvSpPr txBox="1"/>
          <p:nvPr/>
        </p:nvSpPr>
        <p:spPr>
          <a:xfrm>
            <a:off x="6008923" y="1052736"/>
            <a:ext cx="2898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Hoe bereik ik mijn doel? </a:t>
            </a:r>
          </a:p>
          <a:p>
            <a:pPr marL="285750" indent="-285750">
              <a:buFontTx/>
              <a:buChar char="-"/>
            </a:pPr>
            <a:r>
              <a:rPr lang="nl-NL" dirty="0"/>
              <a:t>KeuzeWeb (reflectie)</a:t>
            </a:r>
          </a:p>
          <a:p>
            <a:pPr marL="285750" indent="-285750">
              <a:buFontTx/>
              <a:buChar char="-"/>
            </a:pPr>
            <a:r>
              <a:rPr lang="nl-NL" dirty="0"/>
              <a:t>Voorlichtingen/workshop</a:t>
            </a:r>
          </a:p>
          <a:p>
            <a:pPr marL="285750" indent="-285750">
              <a:buFontTx/>
              <a:buChar char="-"/>
            </a:pPr>
            <a:r>
              <a:rPr lang="nl-NL" dirty="0"/>
              <a:t>Keuzemomenten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2D5F711-5237-4B41-BA3E-FA03E3E6755F}"/>
              </a:ext>
            </a:extLst>
          </p:cNvPr>
          <p:cNvSpPr txBox="1"/>
          <p:nvPr/>
        </p:nvSpPr>
        <p:spPr>
          <a:xfrm>
            <a:off x="6211842" y="3173254"/>
            <a:ext cx="28251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Wat wil ik? </a:t>
            </a:r>
          </a:p>
          <a:p>
            <a:pPr marL="285750" indent="-285750">
              <a:buFontTx/>
              <a:buChar char="-"/>
            </a:pPr>
            <a:r>
              <a:rPr lang="nl-NL" dirty="0"/>
              <a:t>KeuzeWeb (tests + reflectie)</a:t>
            </a:r>
          </a:p>
          <a:p>
            <a:pPr marL="285750" indent="-285750">
              <a:buFontTx/>
              <a:buChar char="-"/>
            </a:pPr>
            <a:r>
              <a:rPr lang="nl-NL" dirty="0"/>
              <a:t>Voorlichtingen/workshop</a:t>
            </a:r>
          </a:p>
          <a:p>
            <a:pPr marL="285750" indent="-285750">
              <a:buFontTx/>
              <a:buChar char="-"/>
            </a:pPr>
            <a:r>
              <a:rPr lang="nl-NL" dirty="0"/>
              <a:t>Keuzemomenten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4B72DA9-C32A-4A24-B978-A624ADCCEB1A}"/>
              </a:ext>
            </a:extLst>
          </p:cNvPr>
          <p:cNvSpPr txBox="1"/>
          <p:nvPr/>
        </p:nvSpPr>
        <p:spPr>
          <a:xfrm>
            <a:off x="3165082" y="5105852"/>
            <a:ext cx="32071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Wie kan mij daarbij helpen?</a:t>
            </a:r>
          </a:p>
          <a:p>
            <a:pPr marL="285750" indent="-285750">
              <a:buFontTx/>
              <a:buChar char="-"/>
            </a:pPr>
            <a:r>
              <a:rPr lang="nl-NL" dirty="0"/>
              <a:t>School </a:t>
            </a:r>
          </a:p>
          <a:p>
            <a:pPr marL="285750" indent="-285750">
              <a:buFontTx/>
              <a:buChar char="-"/>
            </a:pPr>
            <a:r>
              <a:rPr lang="nl-NL" dirty="0"/>
              <a:t>Privé</a:t>
            </a:r>
          </a:p>
          <a:p>
            <a:pPr marL="285750" indent="-285750">
              <a:buFontTx/>
              <a:buChar char="-"/>
            </a:pPr>
            <a:r>
              <a:rPr lang="nl-NL" dirty="0"/>
              <a:t>Websites </a:t>
            </a:r>
          </a:p>
          <a:p>
            <a:pPr marL="285750" indent="-285750">
              <a:buFontTx/>
              <a:buChar char="-"/>
            </a:pPr>
            <a:r>
              <a:rPr lang="nl-NL" dirty="0"/>
              <a:t>vervolgopleidingen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EDB807E-7920-4FDD-A491-C7FE4C66D159}"/>
              </a:ext>
            </a:extLst>
          </p:cNvPr>
          <p:cNvSpPr txBox="1"/>
          <p:nvPr/>
        </p:nvSpPr>
        <p:spPr>
          <a:xfrm>
            <a:off x="971600" y="1166379"/>
            <a:ext cx="2423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Wat kan ik?</a:t>
            </a:r>
          </a:p>
          <a:p>
            <a:pPr marL="285750" indent="-285750">
              <a:buFontTx/>
              <a:buChar char="-"/>
            </a:pPr>
            <a:r>
              <a:rPr lang="nl-NL" dirty="0"/>
              <a:t>KeuzeWeb (tests)</a:t>
            </a:r>
          </a:p>
          <a:p>
            <a:pPr marL="285750" indent="-285750">
              <a:buFontTx/>
              <a:buChar char="-"/>
            </a:pPr>
            <a:r>
              <a:rPr lang="nl-NL" dirty="0"/>
              <a:t>Kwaliteitenspel</a:t>
            </a:r>
          </a:p>
          <a:p>
            <a:pPr marL="285750" indent="-285750">
              <a:buFontTx/>
              <a:buChar char="-"/>
            </a:pPr>
            <a:r>
              <a:rPr lang="nl-NL" dirty="0"/>
              <a:t>Adviezen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12BC1E9-6415-4A75-ADC4-9A924C7E06CF}"/>
              </a:ext>
            </a:extLst>
          </p:cNvPr>
          <p:cNvSpPr txBox="1"/>
          <p:nvPr/>
        </p:nvSpPr>
        <p:spPr>
          <a:xfrm>
            <a:off x="107504" y="3475338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Waar ben ik op mijn plek? </a:t>
            </a:r>
          </a:p>
          <a:p>
            <a:pPr marL="285750" indent="-285750">
              <a:buFontTx/>
              <a:buChar char="-"/>
            </a:pPr>
            <a:r>
              <a:rPr lang="nl-NL" dirty="0"/>
              <a:t>KeuzeWeb</a:t>
            </a:r>
          </a:p>
          <a:p>
            <a:pPr marL="285750" indent="-285750">
              <a:buFontTx/>
              <a:buChar char="-"/>
            </a:pPr>
            <a:r>
              <a:rPr lang="nl-NL" dirty="0"/>
              <a:t>Stage</a:t>
            </a:r>
          </a:p>
          <a:p>
            <a:pPr marL="285750" indent="-285750">
              <a:buFontTx/>
              <a:buChar char="-"/>
            </a:pPr>
            <a:r>
              <a:rPr lang="nl-NL" dirty="0"/>
              <a:t>Beroepenpresentatie</a:t>
            </a:r>
          </a:p>
          <a:p>
            <a:pPr marL="285750" indent="-285750">
              <a:buFontTx/>
              <a:buChar char="-"/>
            </a:pPr>
            <a:r>
              <a:rPr lang="nl-NL" dirty="0"/>
              <a:t>Workshop (havo)</a:t>
            </a:r>
          </a:p>
        </p:txBody>
      </p:sp>
    </p:spTree>
    <p:extLst>
      <p:ext uri="{BB962C8B-B14F-4D97-AF65-F5344CB8AC3E}">
        <p14:creationId xmlns:p14="http://schemas.microsoft.com/office/powerpoint/2010/main" val="897621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/>
              <a:t>Profielkeuze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2751" r="5113"/>
          <a:stretch/>
        </p:blipFill>
        <p:spPr>
          <a:xfrm>
            <a:off x="359532" y="1988840"/>
            <a:ext cx="8424936" cy="261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/>
              <a:t>Profielen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2751" r="5113"/>
          <a:stretch/>
        </p:blipFill>
        <p:spPr>
          <a:xfrm>
            <a:off x="457200" y="1124744"/>
            <a:ext cx="8424936" cy="2160240"/>
          </a:xfrm>
          <a:prstGeom prst="rect">
            <a:avLst/>
          </a:prstGeom>
        </p:spPr>
      </p:pic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994062"/>
              </p:ext>
            </p:extLst>
          </p:nvPr>
        </p:nvGraphicFramePr>
        <p:xfrm>
          <a:off x="539552" y="3491880"/>
          <a:ext cx="8202124" cy="262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0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0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0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0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7160">
                <a:tc gridSpan="4">
                  <a:txBody>
                    <a:bodyPr/>
                    <a:lstStyle/>
                    <a:p>
                      <a:r>
                        <a:rPr lang="nl-NL" b="1" dirty="0"/>
                        <a:t>Kernvakken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sz="1400" dirty="0"/>
                        <a:t>Wiskunde</a:t>
                      </a:r>
                      <a:r>
                        <a:rPr lang="nl-NL" sz="1400" baseline="0" dirty="0"/>
                        <a:t> B</a:t>
                      </a:r>
                    </a:p>
                    <a:p>
                      <a:r>
                        <a:rPr lang="nl-NL" sz="1400" baseline="0" dirty="0"/>
                        <a:t>Scheikunde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aseline="0" dirty="0"/>
                        <a:t>Biologie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aseline="0" dirty="0"/>
                        <a:t>Natuurkunde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Wiskunde A</a:t>
                      </a:r>
                      <a:r>
                        <a:rPr lang="nl-NL" sz="1400" baseline="0" dirty="0"/>
                        <a:t> of </a:t>
                      </a:r>
                      <a:r>
                        <a:rPr lang="nl-NL" sz="1400" dirty="0"/>
                        <a:t>B</a:t>
                      </a:r>
                    </a:p>
                    <a:p>
                      <a:r>
                        <a:rPr lang="nl-NL" sz="1400" dirty="0"/>
                        <a:t>Scheikunde</a:t>
                      </a:r>
                    </a:p>
                    <a:p>
                      <a:r>
                        <a:rPr lang="nl-NL" sz="1400" dirty="0"/>
                        <a:t>Biologie</a:t>
                      </a:r>
                    </a:p>
                    <a:p>
                      <a:r>
                        <a:rPr lang="nl-NL" sz="1400" dirty="0"/>
                        <a:t>Natuur- of aardrijkskunde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Economie</a:t>
                      </a:r>
                    </a:p>
                    <a:p>
                      <a:r>
                        <a:rPr lang="nl-NL" sz="1400" dirty="0"/>
                        <a:t>Wiskunde</a:t>
                      </a:r>
                      <a:r>
                        <a:rPr lang="nl-NL" sz="1400" baseline="0" dirty="0"/>
                        <a:t> A of B</a:t>
                      </a:r>
                    </a:p>
                    <a:p>
                      <a:r>
                        <a:rPr lang="nl-NL" sz="1400" baseline="0" dirty="0"/>
                        <a:t>Geschiedenis 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Geschiedenis</a:t>
                      </a:r>
                    </a:p>
                    <a:p>
                      <a:r>
                        <a:rPr lang="nl-NL" sz="1400" dirty="0"/>
                        <a:t>Aardrijkskunde </a:t>
                      </a:r>
                    </a:p>
                    <a:p>
                      <a:endParaRPr lang="nl-NL" sz="1400" dirty="0"/>
                    </a:p>
                    <a:p>
                      <a:r>
                        <a:rPr lang="nl-NL" sz="1400" b="1" dirty="0"/>
                        <a:t>Vwo</a:t>
                      </a:r>
                      <a:r>
                        <a:rPr lang="nl-NL" sz="1400" dirty="0"/>
                        <a:t>: wiskunde</a:t>
                      </a:r>
                      <a:r>
                        <a:rPr lang="nl-NL" sz="1400" baseline="0" dirty="0"/>
                        <a:t> A/C</a:t>
                      </a:r>
                    </a:p>
                    <a:p>
                      <a:r>
                        <a:rPr lang="nl-NL" sz="1400" b="1" baseline="0" dirty="0"/>
                        <a:t>Havo</a:t>
                      </a:r>
                      <a:r>
                        <a:rPr lang="nl-NL" sz="1400" baseline="0" dirty="0"/>
                        <a:t>: Frans of Duits</a:t>
                      </a:r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267389"/>
                  </a:ext>
                </a:extLst>
              </a:tr>
              <a:tr h="353928">
                <a:tc gridSpan="4">
                  <a:txBody>
                    <a:bodyPr/>
                    <a:lstStyle/>
                    <a:p>
                      <a:r>
                        <a:rPr lang="nl-NL" sz="1800" b="1" dirty="0"/>
                        <a:t>Opties vervolgrichtingen </a:t>
                      </a:r>
                      <a:r>
                        <a:rPr lang="nl-NL" sz="1600" b="0" i="1" dirty="0"/>
                        <a:t>(werkelijkheid veel meer)</a:t>
                      </a:r>
                      <a:endParaRPr lang="nl-NL" sz="1800" b="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48151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aseline="0" dirty="0"/>
                        <a:t>Techniek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aseline="0" dirty="0"/>
                        <a:t>ICT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aseline="0" dirty="0"/>
                        <a:t>Ontwerpen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Gezondheid </a:t>
                      </a:r>
                      <a:r>
                        <a:rPr lang="nl-NL" sz="1400" i="1" dirty="0"/>
                        <a:t>(soms + </a:t>
                      </a:r>
                      <a:r>
                        <a:rPr lang="nl-NL" sz="1400" i="1" dirty="0" err="1"/>
                        <a:t>nk</a:t>
                      </a:r>
                      <a:r>
                        <a:rPr lang="nl-NL" sz="1400" i="1" dirty="0"/>
                        <a:t>) </a:t>
                      </a:r>
                    </a:p>
                    <a:p>
                      <a:r>
                        <a:rPr lang="nl-NL" sz="1400" dirty="0"/>
                        <a:t>Milieu</a:t>
                      </a:r>
                    </a:p>
                    <a:p>
                      <a:r>
                        <a:rPr lang="nl-NL" sz="1400" dirty="0"/>
                        <a:t>Voeding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Economie </a:t>
                      </a:r>
                    </a:p>
                    <a:p>
                      <a:r>
                        <a:rPr lang="nl-NL" sz="1400" dirty="0"/>
                        <a:t>Management </a:t>
                      </a:r>
                    </a:p>
                    <a:p>
                      <a:r>
                        <a:rPr lang="nl-NL" sz="1400" dirty="0"/>
                        <a:t>Financieel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Hulpverlening</a:t>
                      </a:r>
                    </a:p>
                    <a:p>
                      <a:r>
                        <a:rPr lang="nl-NL" sz="1400" dirty="0"/>
                        <a:t>Media </a:t>
                      </a:r>
                    </a:p>
                    <a:p>
                      <a:r>
                        <a:rPr lang="nl-NL" sz="1400" dirty="0"/>
                        <a:t>Taal en cultuur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594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780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/>
              <a:t>Wat is belangrijk bij een profielkeuze?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11560" y="1484784"/>
            <a:ext cx="8291264" cy="5112568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Kies o.b.v. ‘eigen ik’..  </a:t>
            </a:r>
          </a:p>
          <a:p>
            <a:pPr lvl="1"/>
            <a:r>
              <a:rPr lang="nl-NL" dirty="0"/>
              <a:t>Interesses</a:t>
            </a:r>
          </a:p>
          <a:p>
            <a:pPr lvl="1"/>
            <a:r>
              <a:rPr lang="nl-NL" dirty="0"/>
              <a:t>Vaardigheden </a:t>
            </a:r>
          </a:p>
          <a:p>
            <a:pPr lvl="1"/>
            <a:r>
              <a:rPr lang="nl-NL" dirty="0"/>
              <a:t>Toekomstdoelen </a:t>
            </a:r>
          </a:p>
          <a:p>
            <a:pPr lvl="2"/>
            <a:r>
              <a:rPr lang="nl-NL" dirty="0"/>
              <a:t>Combi: grotere kans succes  </a:t>
            </a:r>
          </a:p>
          <a:p>
            <a:pPr lvl="2"/>
            <a:r>
              <a:rPr lang="nl-NL" dirty="0"/>
              <a:t>Zelfkennis: haalbare/passende keuze i.p.v. alles open laten</a:t>
            </a:r>
          </a:p>
          <a:p>
            <a:pPr marL="914400" lvl="2" indent="0">
              <a:buNone/>
            </a:pPr>
            <a:endParaRPr lang="nl-NL" dirty="0"/>
          </a:p>
          <a:p>
            <a:pPr marL="514350" indent="-457200"/>
            <a:r>
              <a:rPr lang="nl-NL" dirty="0"/>
              <a:t>.. en praktische kansen</a:t>
            </a:r>
            <a:r>
              <a:rPr lang="nl-NL"/>
              <a:t>/beperkingen</a:t>
            </a:r>
            <a:endParaRPr lang="nl-NL" dirty="0"/>
          </a:p>
          <a:p>
            <a:pPr lvl="1"/>
            <a:r>
              <a:rPr lang="nl-NL" dirty="0"/>
              <a:t>Profielen Het Schoter</a:t>
            </a:r>
          </a:p>
          <a:p>
            <a:pPr lvl="1"/>
            <a:r>
              <a:rPr lang="nl-NL" dirty="0"/>
              <a:t>Verplichte vakken vervolgstudie</a:t>
            </a:r>
          </a:p>
          <a:p>
            <a:pPr lvl="1"/>
            <a:r>
              <a:rPr lang="nl-NL" dirty="0"/>
              <a:t>Verplichte vakken doorstroom vwo (havo)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sz="2100" dirty="0"/>
              <a:t>Toch spijt?: wijzigingen/deficiënties/leerervaring </a:t>
            </a:r>
          </a:p>
          <a:p>
            <a:endParaRPr lang="nl-NL" dirty="0"/>
          </a:p>
          <a:p>
            <a:pPr marL="40005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3789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9188" y="1916832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/>
              <a:t>Vragen over profielkeuze?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971600" y="3356992"/>
            <a:ext cx="6984776" cy="4959424"/>
          </a:xfrm>
        </p:spPr>
        <p:txBody>
          <a:bodyPr>
            <a:normAutofit/>
          </a:bodyPr>
          <a:lstStyle/>
          <a:p>
            <a:pPr marL="400050" lvl="1" indent="0" algn="ctr">
              <a:buNone/>
            </a:pPr>
            <a:r>
              <a:rPr lang="nl-NL" dirty="0"/>
              <a:t>Mail naar: </a:t>
            </a:r>
          </a:p>
          <a:p>
            <a:pPr marL="400050" lvl="1" indent="0" algn="ctr">
              <a:buNone/>
            </a:pPr>
            <a:r>
              <a:rPr lang="nl-NL" dirty="0"/>
              <a:t>a.filius@schoter.nl</a:t>
            </a:r>
          </a:p>
          <a:p>
            <a:pPr marL="40005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633404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CE819D1BA0343AF33E2FEE5272108" ma:contentTypeVersion="2" ma:contentTypeDescription="Een nieuw document maken." ma:contentTypeScope="" ma:versionID="d6ec467125f00e12192970a5c9c45b04">
  <xsd:schema xmlns:xsd="http://www.w3.org/2001/XMLSchema" xmlns:xs="http://www.w3.org/2001/XMLSchema" xmlns:p="http://schemas.microsoft.com/office/2006/metadata/properties" xmlns:ns2="9e0501ff-efe5-416f-918d-41f28ab63c26" targetNamespace="http://schemas.microsoft.com/office/2006/metadata/properties" ma:root="true" ma:fieldsID="0cb99a2c60717cea6dedecc74198716c" ns2:_="">
    <xsd:import namespace="9e0501ff-efe5-416f-918d-41f28ab63c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0501ff-efe5-416f-918d-41f28ab63c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1A20373-EF36-4BFD-8487-29BB68CA57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E6DAEF-86F0-4A21-A963-7628788911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0501ff-efe5-416f-918d-41f28ab63c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A972E8-39FF-4E90-BC68-6D08E7844B2B}">
  <ds:schemaRefs>
    <ds:schemaRef ds:uri="http://purl.org/dc/dcmitype/"/>
    <ds:schemaRef ds:uri="http://schemas.microsoft.com/office/infopath/2007/PartnerControls"/>
    <ds:schemaRef ds:uri="9e0501ff-efe5-416f-918d-41f28ab63c26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311</Words>
  <Application>Microsoft Office PowerPoint</Application>
  <PresentationFormat>Diavoorstelling (4:3)</PresentationFormat>
  <Paragraphs>103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Kantoorthema</vt:lpstr>
      <vt:lpstr>Anouk Filius Decaan tto, atheneum, havo, mavo</vt:lpstr>
      <vt:lpstr>Loopbaanoriëntatie en –begeleiding  profielkeuze (jaar 3) studiekeuze (vanaf jaar 4)</vt:lpstr>
      <vt:lpstr>Proces profielkeuze</vt:lpstr>
      <vt:lpstr>KeuzeWeb</vt:lpstr>
      <vt:lpstr>Leren kiezen o.b.v. loopbaancompetenties</vt:lpstr>
      <vt:lpstr>Profielkeuze</vt:lpstr>
      <vt:lpstr>Profielen</vt:lpstr>
      <vt:lpstr>Wat is belangrijk bij een profielkeuze?</vt:lpstr>
      <vt:lpstr>Vragen over profielkeuze?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Profielkeuze  3 vwo</dc:title>
  <dc:creator>Jan</dc:creator>
  <cp:lastModifiedBy>Kieft - van den Berg, G.</cp:lastModifiedBy>
  <cp:revision>183</cp:revision>
  <dcterms:created xsi:type="dcterms:W3CDTF">2011-01-19T21:08:22Z</dcterms:created>
  <dcterms:modified xsi:type="dcterms:W3CDTF">2019-09-20T09:06:11Z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0x010100B7BCE819D1BA0343AF33E2FEE5272108</vt:lpwstr>
  </property>
  <property fmtid="{D5CDD505-2E9C-101B-9397-08002B2CF9AE}" pid="3" name="Author">
    <vt:lpwstr>3;#;UserInfo</vt:lpwstr>
  </property>
  <property fmtid="{D5CDD505-2E9C-101B-9397-08002B2CF9AE}" pid="4" name="Order">
    <vt:r8>7429100</vt:r8>
  </property>
  <property fmtid="{D5CDD505-2E9C-101B-9397-08002B2CF9AE}" pid="5" name="_ShortcutWebId">
    <vt:lpwstr/>
  </property>
  <property fmtid="{D5CDD505-2E9C-101B-9397-08002B2CF9AE}" pid="6" name="_ShortcutUniqueId">
    <vt:lpwstr/>
  </property>
  <property fmtid="{D5CDD505-2E9C-101B-9397-08002B2CF9AE}" pid="7" name="Modified">
    <vt:filetime>2016-02-11T05:57:58Z</vt:filetime>
  </property>
  <property fmtid="{D5CDD505-2E9C-101B-9397-08002B2CF9AE}" pid="8" name="Editor">
    <vt:lpwstr>3;#;UserInfo</vt:lpwstr>
  </property>
  <property fmtid="{D5CDD505-2E9C-101B-9397-08002B2CF9AE}" pid="9" name="_ShortcutSiteId">
    <vt:lpwstr/>
  </property>
  <property fmtid="{D5CDD505-2E9C-101B-9397-08002B2CF9AE}" pid="10" name="_ShortcutUrl">
    <vt:lpwstr/>
  </property>
  <property fmtid="{D5CDD505-2E9C-101B-9397-08002B2CF9AE}" pid="11" name="Created">
    <vt:filetime>2015-11-23T13:28:00Z</vt:filetime>
  </property>
</Properties>
</file>