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6"/>
  </p:handoutMasterIdLst>
  <p:sldIdLst>
    <p:sldId id="280" r:id="rId5"/>
    <p:sldId id="281" r:id="rId6"/>
    <p:sldId id="282" r:id="rId7"/>
    <p:sldId id="286" r:id="rId8"/>
    <p:sldId id="284" r:id="rId9"/>
    <p:sldId id="292" r:id="rId10"/>
    <p:sldId id="289" r:id="rId11"/>
    <p:sldId id="293" r:id="rId12"/>
    <p:sldId id="290" r:id="rId13"/>
    <p:sldId id="291" r:id="rId14"/>
    <p:sldId id="28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5" d="100"/>
          <a:sy n="85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43217-10D8-4171-AAE9-625358DBD56B}" type="datetimeFigureOut">
              <a:rPr lang="nl-NL" smtClean="0"/>
              <a:t>11-10-2019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F2069-E058-497C-B8A5-68CF8A5ED0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5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00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68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17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7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62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3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38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7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7C985-B5C7-4F13-AE88-7ED5554F6185}" type="datetimeFigureOut">
              <a:rPr lang="nl-NL" smtClean="0"/>
              <a:pPr/>
              <a:t>11-10-2019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4E05-D4BD-4579-A366-6BA6947A33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58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3959385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12572"/>
            <a:ext cx="8229600" cy="1143000"/>
          </a:xfrm>
        </p:spPr>
        <p:txBody>
          <a:bodyPr>
            <a:noAutofit/>
          </a:bodyPr>
          <a:lstStyle/>
          <a:p>
            <a:r>
              <a:rPr lang="nl-NL" sz="3200" dirty="0"/>
              <a:t>Ellen Eggermond</a:t>
            </a:r>
            <a:br>
              <a:rPr lang="nl-NL" sz="3200" dirty="0"/>
            </a:br>
            <a:r>
              <a:rPr lang="nl-NL" sz="3200" dirty="0"/>
              <a:t>Decaan mavo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31292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b="1" dirty="0"/>
              <a:t>3 mavo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668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Tips voor ouders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1844824"/>
            <a:ext cx="8003232" cy="5112568"/>
          </a:xfrm>
        </p:spPr>
        <p:txBody>
          <a:bodyPr>
            <a:normAutofit/>
          </a:bodyPr>
          <a:lstStyle/>
          <a:p>
            <a:r>
              <a:rPr lang="nl-NL" dirty="0"/>
              <a:t>Praat erover </a:t>
            </a:r>
          </a:p>
          <a:p>
            <a:r>
              <a:rPr lang="nl-NL" dirty="0"/>
              <a:t>Help bij bewustwording interesses, vaardigheden en ambities</a:t>
            </a:r>
          </a:p>
          <a:p>
            <a:endParaRPr lang="nl-NL" dirty="0"/>
          </a:p>
          <a:p>
            <a:pPr marL="40005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910589"/>
            <a:ext cx="2592288" cy="26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9188" y="1916832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Vragen over profiel- of studiekeuze?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971600" y="3356992"/>
            <a:ext cx="6984776" cy="4959424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r>
              <a:rPr lang="nl-NL" dirty="0"/>
              <a:t>Mail naar: </a:t>
            </a:r>
          </a:p>
          <a:p>
            <a:pPr marL="400050" lvl="1" indent="0" algn="ctr">
              <a:buNone/>
            </a:pPr>
            <a:r>
              <a:rPr lang="nl-NL" dirty="0"/>
              <a:t>e.eggermond@schoter.nl</a:t>
            </a:r>
          </a:p>
          <a:p>
            <a:pPr marL="40005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3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Loopbaanoriëntatie en –begeleiding</a:t>
            </a:r>
            <a:br>
              <a:rPr lang="nl-NL" sz="3600" b="1" dirty="0"/>
            </a:br>
            <a:br>
              <a:rPr lang="nl-NL" sz="3600" b="1" dirty="0"/>
            </a:br>
            <a:r>
              <a:rPr lang="nl-NL" sz="3200" dirty="0"/>
              <a:t>profielkeuze (jaar 2 en 3)</a:t>
            </a:r>
            <a:br>
              <a:rPr lang="nl-NL" sz="3200" dirty="0"/>
            </a:br>
            <a:r>
              <a:rPr lang="nl-NL" sz="3200" dirty="0"/>
              <a:t>studiekeuze (jaar 3 en 4)</a:t>
            </a:r>
          </a:p>
        </p:txBody>
      </p:sp>
    </p:spTree>
    <p:extLst>
      <p:ext uri="{BB962C8B-B14F-4D97-AF65-F5344CB8AC3E}">
        <p14:creationId xmlns:p14="http://schemas.microsoft.com/office/powerpoint/2010/main" val="309808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Programma jaar 3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44465"/>
              </p:ext>
            </p:extLst>
          </p:nvPr>
        </p:nvGraphicFramePr>
        <p:xfrm>
          <a:off x="1115616" y="1331640"/>
          <a:ext cx="7056784" cy="43296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Datum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Activiteit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Mentorlessen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KeuzeWeb</a:t>
                      </a:r>
                      <a:r>
                        <a:rPr lang="nl-NL" baseline="0" dirty="0"/>
                        <a:t> (rapport)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9 en 10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MOL gesprekken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61">
                <a:tc>
                  <a:txBody>
                    <a:bodyPr/>
                    <a:lstStyle/>
                    <a:p>
                      <a:r>
                        <a:rPr lang="nl-NL" dirty="0"/>
                        <a:t>8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Mbo-markt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14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Informatieavond profielkeuze (voorlopige keuze)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31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Advies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Vanaf 1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Mentorgesprekken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461">
                <a:tc>
                  <a:txBody>
                    <a:bodyPr/>
                    <a:lstStyle/>
                    <a:p>
                      <a:r>
                        <a:rPr lang="nl-NL" dirty="0"/>
                        <a:t>9 t/m 13 mrt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Beroepenstage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420">
                <a:tc>
                  <a:txBody>
                    <a:bodyPr/>
                    <a:lstStyle/>
                    <a:p>
                      <a:r>
                        <a:rPr lang="nl-NL" dirty="0"/>
                        <a:t>25/26 mrt</a:t>
                      </a:r>
                      <a:r>
                        <a:rPr lang="nl-NL" baseline="0" dirty="0"/>
                        <a:t> (MOL)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Tekenen</a:t>
                      </a:r>
                      <a:r>
                        <a:rPr lang="nl-NL" baseline="0" dirty="0"/>
                        <a:t> definitieve profielkeuze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54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KeuzeWeb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9434" r="4501" b="5284"/>
          <a:stretch/>
        </p:blipFill>
        <p:spPr>
          <a:xfrm>
            <a:off x="822461" y="1484784"/>
            <a:ext cx="749907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2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Profielkeuze 2 mavo (= huidig profiel)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3020" y="1331640"/>
            <a:ext cx="7097960" cy="454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		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737570"/>
              </p:ext>
            </p:extLst>
          </p:nvPr>
        </p:nvGraphicFramePr>
        <p:xfrm>
          <a:off x="1187624" y="1547527"/>
          <a:ext cx="7097958" cy="4113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856">
                <a:tc>
                  <a:txBody>
                    <a:bodyPr/>
                    <a:lstStyle/>
                    <a:p>
                      <a:r>
                        <a:rPr lang="nl-NL" dirty="0"/>
                        <a:t>Onderdeel profiel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Aantal vakken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Toelichting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12">
                <a:tc>
                  <a:txBody>
                    <a:bodyPr/>
                    <a:lstStyle/>
                    <a:p>
                      <a:r>
                        <a:rPr lang="nl-NL" dirty="0"/>
                        <a:t>Gemeenschappelijke</a:t>
                      </a:r>
                      <a:r>
                        <a:rPr lang="nl-NL" baseline="0" dirty="0"/>
                        <a:t> vakken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Ne, En, Du, </a:t>
                      </a:r>
                      <a:r>
                        <a:rPr lang="nl-NL" dirty="0" err="1"/>
                        <a:t>ak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gs</a:t>
                      </a:r>
                      <a:r>
                        <a:rPr lang="nl-NL" dirty="0"/>
                        <a:t>, nask2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r>
                        <a:rPr lang="nl-NL" dirty="0"/>
                        <a:t>Profielvakken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of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Economie, Zorg &amp; Welzijn,</a:t>
                      </a:r>
                      <a:r>
                        <a:rPr lang="nl-NL" b="1" baseline="0" dirty="0"/>
                        <a:t> Landbouw, Techniek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656">
                <a:tc>
                  <a:txBody>
                    <a:bodyPr/>
                    <a:lstStyle/>
                    <a:p>
                      <a:r>
                        <a:rPr lang="nl-NL" dirty="0"/>
                        <a:t>Keuzevakken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0" dirty="0"/>
                        <a:t> of 3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Ec</a:t>
                      </a:r>
                      <a:r>
                        <a:rPr lang="nl-NL" dirty="0"/>
                        <a:t>, bi, </a:t>
                      </a:r>
                      <a:r>
                        <a:rPr lang="nl-NL" dirty="0" err="1"/>
                        <a:t>wi</a:t>
                      </a:r>
                      <a:r>
                        <a:rPr lang="nl-NL" dirty="0"/>
                        <a:t>, nask1, fa, te, </a:t>
                      </a:r>
                      <a:r>
                        <a:rPr lang="nl-NL" dirty="0" err="1"/>
                        <a:t>dr</a:t>
                      </a:r>
                      <a:r>
                        <a:rPr lang="nl-NL" dirty="0"/>
                        <a:t>, lo2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73">
                <a:tc>
                  <a:txBody>
                    <a:bodyPr/>
                    <a:lstStyle/>
                    <a:p>
                      <a:r>
                        <a:rPr lang="nl-NL" dirty="0"/>
                        <a:t>Extra 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 of</a:t>
                      </a:r>
                      <a:r>
                        <a:rPr lang="nl-NL" baseline="0" dirty="0"/>
                        <a:t> 1 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Lo2 (dan niet keuzevak)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7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10 (of 11)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Profielkeuze </a:t>
            </a:r>
            <a:r>
              <a:rPr lang="nl-NL" sz="3600" b="1"/>
              <a:t>3 mavo (= nieuw profiel)</a:t>
            </a:r>
            <a:endParaRPr lang="nl-NL" sz="3600" b="1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3020" y="1331640"/>
            <a:ext cx="7097960" cy="454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		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52236"/>
              </p:ext>
            </p:extLst>
          </p:nvPr>
        </p:nvGraphicFramePr>
        <p:xfrm>
          <a:off x="1115616" y="1700808"/>
          <a:ext cx="7385989" cy="3681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1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184">
                <a:tc>
                  <a:txBody>
                    <a:bodyPr/>
                    <a:lstStyle/>
                    <a:p>
                      <a:r>
                        <a:rPr lang="nl-NL" dirty="0"/>
                        <a:t>Onderdeel profiel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0" dirty="0"/>
                        <a:t>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/>
                        <a:t>3m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Toelichting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440">
                <a:tc>
                  <a:txBody>
                    <a:bodyPr/>
                    <a:lstStyle/>
                    <a:p>
                      <a:r>
                        <a:rPr lang="nl-NL" dirty="0"/>
                        <a:t>Gemeenschappelijke</a:t>
                      </a:r>
                      <a:r>
                        <a:rPr lang="nl-NL" baseline="0" dirty="0"/>
                        <a:t> vakken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Ne, 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728">
                <a:tc>
                  <a:txBody>
                    <a:bodyPr/>
                    <a:lstStyle/>
                    <a:p>
                      <a:r>
                        <a:rPr lang="nl-NL" dirty="0"/>
                        <a:t>Profielvakken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of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Economie, Zorg &amp; Welzijn,</a:t>
                      </a:r>
                      <a:r>
                        <a:rPr lang="nl-NL" b="1" baseline="0" dirty="0"/>
                        <a:t> Landbouw, Techniek 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nl-NL" dirty="0"/>
                        <a:t>Keuzevakken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  <a:r>
                        <a:rPr lang="nl-NL" baseline="0" dirty="0"/>
                        <a:t> of 3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Ec</a:t>
                      </a:r>
                      <a:r>
                        <a:rPr lang="nl-NL" dirty="0"/>
                        <a:t>, bi, </a:t>
                      </a:r>
                      <a:r>
                        <a:rPr lang="nl-NL" dirty="0" err="1"/>
                        <a:t>wi</a:t>
                      </a:r>
                      <a:r>
                        <a:rPr lang="nl-NL" dirty="0"/>
                        <a:t>, nask1, fa, te, </a:t>
                      </a:r>
                      <a:r>
                        <a:rPr lang="nl-NL" dirty="0" err="1"/>
                        <a:t>dr</a:t>
                      </a:r>
                      <a:r>
                        <a:rPr lang="nl-NL" dirty="0"/>
                        <a:t>, lo2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973">
                <a:tc>
                  <a:txBody>
                    <a:bodyPr/>
                    <a:lstStyle/>
                    <a:p>
                      <a:r>
                        <a:rPr lang="nl-NL" dirty="0"/>
                        <a:t>Extra vak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 of</a:t>
                      </a:r>
                      <a:r>
                        <a:rPr lang="nl-NL" baseline="0" dirty="0"/>
                        <a:t> 1 </a:t>
                      </a:r>
                      <a:endParaRPr lang="nl-NL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147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/>
                        <a:t>10 (of 11)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7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4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Profielen (2 vakken)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867191"/>
              </p:ext>
            </p:extLst>
          </p:nvPr>
        </p:nvGraphicFramePr>
        <p:xfrm>
          <a:off x="1223256" y="1556792"/>
          <a:ext cx="6697488" cy="321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Profiel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Profielvak(ken) 3</a:t>
                      </a:r>
                      <a:r>
                        <a:rPr lang="nl-NL" baseline="0" dirty="0"/>
                        <a:t>m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Profielkeuzevak</a:t>
                      </a:r>
                      <a:r>
                        <a:rPr lang="nl-NL" baseline="0" dirty="0"/>
                        <a:t> 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(kies 1) </a:t>
                      </a:r>
                      <a:r>
                        <a:rPr lang="nl-NL" baseline="0" dirty="0"/>
                        <a:t>4m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Economie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Duits</a:t>
                      </a:r>
                    </a:p>
                    <a:p>
                      <a:r>
                        <a:rPr lang="nl-NL" dirty="0"/>
                        <a:t>Frans</a:t>
                      </a:r>
                    </a:p>
                    <a:p>
                      <a:r>
                        <a:rPr lang="nl-NL" dirty="0"/>
                        <a:t>Wiskunde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Zorg &amp; Welzijn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Biologie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Geschiedenis</a:t>
                      </a:r>
                    </a:p>
                    <a:p>
                      <a:r>
                        <a:rPr lang="nl-NL" dirty="0"/>
                        <a:t>Aardrijkskunde </a:t>
                      </a:r>
                    </a:p>
                    <a:p>
                      <a:r>
                        <a:rPr lang="nl-NL" dirty="0"/>
                        <a:t>Wiskunde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Landbouw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Wiskunde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Biologie</a:t>
                      </a:r>
                    </a:p>
                    <a:p>
                      <a:r>
                        <a:rPr lang="nl-NL" dirty="0" err="1"/>
                        <a:t>Nask</a:t>
                      </a:r>
                      <a:r>
                        <a:rPr lang="nl-NL" baseline="0" dirty="0"/>
                        <a:t> 1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Techniek</a:t>
                      </a:r>
                      <a:r>
                        <a:rPr lang="nl-NL" b="1" baseline="0" dirty="0"/>
                        <a:t> 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Wiskunde + </a:t>
                      </a:r>
                      <a:r>
                        <a:rPr lang="nl-NL" i="1" dirty="0" err="1"/>
                        <a:t>nask</a:t>
                      </a:r>
                      <a:r>
                        <a:rPr lang="nl-NL" i="1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9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Hoe maak je een profielkeuze?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3608" y="1766065"/>
            <a:ext cx="8003232" cy="51125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sz="2400" dirty="0"/>
              <a:t>Verplichte vakken </a:t>
            </a:r>
            <a:r>
              <a:rPr lang="nl-NL" sz="2400" b="1" dirty="0"/>
              <a:t>mbo</a:t>
            </a:r>
            <a:r>
              <a:rPr lang="nl-NL" sz="2400" dirty="0"/>
              <a:t>? </a:t>
            </a:r>
          </a:p>
          <a:p>
            <a:pPr marL="514350" indent="-514350">
              <a:buAutoNum type="arabicPeriod"/>
            </a:pPr>
            <a:r>
              <a:rPr lang="nl-NL" sz="2400" dirty="0"/>
              <a:t>Verplichte vakken doorstroom </a:t>
            </a:r>
            <a:r>
              <a:rPr lang="nl-NL" sz="2400" b="1" dirty="0"/>
              <a:t>havo</a:t>
            </a:r>
            <a:r>
              <a:rPr lang="nl-NL" sz="2400" dirty="0"/>
              <a:t>? </a:t>
            </a:r>
          </a:p>
          <a:p>
            <a:pPr marL="514350" indent="-514350">
              <a:buAutoNum type="arabicPeriod"/>
            </a:pPr>
            <a:r>
              <a:rPr lang="nl-NL" sz="2400" b="1" dirty="0"/>
              <a:t>Interesses</a:t>
            </a:r>
            <a:r>
              <a:rPr lang="nl-NL" sz="2400" dirty="0"/>
              <a:t>? </a:t>
            </a:r>
          </a:p>
          <a:p>
            <a:pPr marL="514350" indent="-514350">
              <a:buAutoNum type="arabicPeriod"/>
            </a:pPr>
            <a:r>
              <a:rPr lang="nl-NL" sz="2400" dirty="0"/>
              <a:t>Diploma halen: liever </a:t>
            </a:r>
            <a:r>
              <a:rPr lang="nl-NL" sz="2400" b="1" dirty="0"/>
              <a:t>haalbare keuze</a:t>
            </a:r>
            <a:r>
              <a:rPr lang="nl-NL" sz="2400" dirty="0"/>
              <a:t>, dan zoveel mogelijk open laten 	</a:t>
            </a:r>
            <a:r>
              <a:rPr lang="nl-NL" dirty="0"/>
              <a:t>	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860" y="4437112"/>
            <a:ext cx="2842279" cy="18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5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nl-NL" sz="3600" b="1" dirty="0"/>
              <a:t>Doorstroom havo?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7134"/>
          <a:stretch/>
        </p:blipFill>
        <p:spPr>
          <a:xfrm>
            <a:off x="1475656" y="1988840"/>
            <a:ext cx="707143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36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EC38A37253234EA2E6D30F88147BFB" ma:contentTypeVersion="" ma:contentTypeDescription="Een nieuw document maken." ma:contentTypeScope="" ma:versionID="23642ee59c80c2e45d7701ed01285f26">
  <xsd:schema xmlns:xsd="http://www.w3.org/2001/XMLSchema" xmlns:xs="http://www.w3.org/2001/XMLSchema" xmlns:p="http://schemas.microsoft.com/office/2006/metadata/properties" xmlns:ns2="9eea8315-3388-4120-bac9-0492b5c94915" xmlns:ns3="b30637ce-0f76-4f76-bc12-9bd75bf125b0" targetNamespace="http://schemas.microsoft.com/office/2006/metadata/properties" ma:root="true" ma:fieldsID="c735addaa1e590922abd7791687492e7" ns2:_="" ns3:_="">
    <xsd:import namespace="9eea8315-3388-4120-bac9-0492b5c94915"/>
    <xsd:import namespace="b30637ce-0f76-4f76-bc12-9bd75bf12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a8315-3388-4120-bac9-0492b5c94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37ce-0f76-4f76-bc12-9bd75bf12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20373-EF36-4BFD-8487-29BB68CA57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A972E8-39FF-4E90-BC68-6D08E7844B2B}">
  <ds:schemaRefs>
    <ds:schemaRef ds:uri="b30637ce-0f76-4f76-bc12-9bd75bf125b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ea8315-3388-4120-bac9-0492b5c9491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12893B-12BB-4219-A433-F95EA353F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a8315-3388-4120-bac9-0492b5c94915"/>
    <ds:schemaRef ds:uri="b30637ce-0f76-4f76-bc12-9bd75bf12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Diavoorstelling (4:3)</PresentationFormat>
  <Paragraphs>97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Ellen Eggermond Decaan mavo</vt:lpstr>
      <vt:lpstr>Loopbaanoriëntatie en –begeleiding  profielkeuze (jaar 2 en 3) studiekeuze (jaar 3 en 4)</vt:lpstr>
      <vt:lpstr>Programma jaar 3</vt:lpstr>
      <vt:lpstr>KeuzeWeb</vt:lpstr>
      <vt:lpstr>Profielkeuze 2 mavo (= huidig profiel)</vt:lpstr>
      <vt:lpstr>Profielkeuze 3 mavo (= nieuw profiel)</vt:lpstr>
      <vt:lpstr>Profielen (2 vakken)</vt:lpstr>
      <vt:lpstr>Hoe maak je een profielkeuze?</vt:lpstr>
      <vt:lpstr>Doorstroom havo?</vt:lpstr>
      <vt:lpstr>Tips voor ouders</vt:lpstr>
      <vt:lpstr>Vragen over profiel- of studiekeuze?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  3 vwo</dc:title>
  <dc:creator>Jan</dc:creator>
  <cp:lastModifiedBy>Kieft - van den Berg, G.</cp:lastModifiedBy>
  <cp:revision>191</cp:revision>
  <dcterms:created xsi:type="dcterms:W3CDTF">2011-01-19T21:08:22Z</dcterms:created>
  <dcterms:modified xsi:type="dcterms:W3CDTF">2019-10-11T10:06:16Z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0x01010076EC38A37253234EA2E6D30F88147BFB</vt:lpwstr>
  </property>
  <property fmtid="{D5CDD505-2E9C-101B-9397-08002B2CF9AE}" pid="3" name="Author">
    <vt:lpwstr>3;#;UserInfo</vt:lpwstr>
  </property>
  <property fmtid="{D5CDD505-2E9C-101B-9397-08002B2CF9AE}" pid="4" name="Order">
    <vt:r8>7429100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2016-02-11T05:57:58Z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2015-11-23T13:28:00Z</vt:filetime>
  </property>
</Properties>
</file>