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8" r:id="rId5"/>
    <p:sldId id="305" r:id="rId6"/>
    <p:sldId id="306" r:id="rId7"/>
    <p:sldId id="275" r:id="rId8"/>
    <p:sldId id="307" r:id="rId9"/>
    <p:sldId id="277" r:id="rId10"/>
    <p:sldId id="278" r:id="rId11"/>
    <p:sldId id="308" r:id="rId12"/>
    <p:sldId id="309" r:id="rId13"/>
    <p:sldId id="310" r:id="rId14"/>
    <p:sldId id="311" r:id="rId15"/>
    <p:sldId id="279" r:id="rId16"/>
    <p:sldId id="280" r:id="rId17"/>
    <p:sldId id="281" r:id="rId18"/>
    <p:sldId id="297" r:id="rId19"/>
    <p:sldId id="282" r:id="rId20"/>
    <p:sldId id="283" r:id="rId21"/>
    <p:sldId id="304" r:id="rId22"/>
    <p:sldId id="284" r:id="rId23"/>
    <p:sldId id="285" r:id="rId24"/>
    <p:sldId id="287" r:id="rId25"/>
    <p:sldId id="290" r:id="rId26"/>
    <p:sldId id="293" r:id="rId27"/>
    <p:sldId id="294" r:id="rId28"/>
    <p:sldId id="298" r:id="rId29"/>
    <p:sldId id="299" r:id="rId30"/>
    <p:sldId id="291" r:id="rId31"/>
    <p:sldId id="302" r:id="rId32"/>
    <p:sldId id="303" r:id="rId33"/>
    <p:sldId id="300" r:id="rId34"/>
    <p:sldId id="292" r:id="rId35"/>
    <p:sldId id="301" r:id="rId36"/>
    <p:sldId id="273"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99CE2-B9E1-4DCC-BB3B-517D92F4A1A5}" v="1" dt="2023-09-20T16:26:53.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0"/>
  </p:normalViewPr>
  <p:slideViewPr>
    <p:cSldViewPr snapToGrid="0">
      <p:cViewPr varScale="1">
        <p:scale>
          <a:sx n="94" d="100"/>
          <a:sy n="94" d="100"/>
        </p:scale>
        <p:origin x="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E6C3E-83D8-4664-8F1E-28B9E5608FF6}" type="datetimeFigureOut">
              <a:rPr lang="nl-NL" smtClean="0"/>
              <a:t>20-9-2023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40157-0D34-47C2-81A3-646A4BD5AEC1}" type="slidenum">
              <a:rPr lang="nl-NL" smtClean="0"/>
              <a:t>‹nr.›</a:t>
            </a:fld>
            <a:endParaRPr lang="nl-NL"/>
          </a:p>
        </p:txBody>
      </p:sp>
    </p:spTree>
    <p:extLst>
      <p:ext uri="{BB962C8B-B14F-4D97-AF65-F5344CB8AC3E}">
        <p14:creationId xmlns:p14="http://schemas.microsoft.com/office/powerpoint/2010/main" val="409178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9B97877-1012-48B1-A10A-BBF9D9DF807F}" type="slidenum">
              <a:rPr lang="nl-NL" smtClean="0"/>
              <a:t>8</a:t>
            </a:fld>
            <a:endParaRPr lang="nl-NL"/>
          </a:p>
        </p:txBody>
      </p:sp>
    </p:spTree>
    <p:extLst>
      <p:ext uri="{BB962C8B-B14F-4D97-AF65-F5344CB8AC3E}">
        <p14:creationId xmlns:p14="http://schemas.microsoft.com/office/powerpoint/2010/main" val="39254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8BC40157-0D34-47C2-81A3-646A4BD5AEC1}" type="slidenum">
              <a:rPr lang="nl-NL" smtClean="0"/>
              <a:t>20</a:t>
            </a:fld>
            <a:endParaRPr lang="nl-NL"/>
          </a:p>
        </p:txBody>
      </p:sp>
    </p:spTree>
    <p:extLst>
      <p:ext uri="{BB962C8B-B14F-4D97-AF65-F5344CB8AC3E}">
        <p14:creationId xmlns:p14="http://schemas.microsoft.com/office/powerpoint/2010/main" val="276409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Jeugdfonds</a:t>
            </a:r>
            <a:r>
              <a:rPr lang="en-GB" dirty="0"/>
              <a:t> sport </a:t>
            </a:r>
            <a:r>
              <a:rPr lang="en-GB" dirty="0" err="1"/>
              <a:t>en</a:t>
            </a:r>
            <a:r>
              <a:rPr lang="en-GB" dirty="0"/>
              <a:t> </a:t>
            </a:r>
            <a:r>
              <a:rPr lang="en-GB" dirty="0" err="1"/>
              <a:t>cultuur</a:t>
            </a:r>
            <a:r>
              <a:rPr lang="en-GB" dirty="0"/>
              <a:t>: </a:t>
            </a:r>
            <a:r>
              <a:rPr lang="nl-NL" sz="1800" dirty="0">
                <a:solidFill>
                  <a:srgbClr val="000000"/>
                </a:solidFill>
                <a:effectLst/>
                <a:latin typeface="Calibri" panose="020F0502020204030204" pitchFamily="34" charset="0"/>
                <a:ea typeface="Times New Roman" panose="02020603050405020304" pitchFamily="18" charset="0"/>
              </a:rPr>
              <a:t>Dit fonds heeft erg veel geld en dat geld is bedoeld om kinderen bij wie er thuis geen geld is voor een sportclub of bijvoorbeeld muziekles toch dit soort activiteiten te kunnen laten doen. Niet alleen het abonnement wordt betaald maar ook de benodigdheden. </a:t>
            </a:r>
            <a:endParaRPr lang="nl-NL" sz="1800" dirty="0">
              <a:effectLst/>
              <a:latin typeface="Calibri" panose="020F0502020204030204" pitchFamily="34" charset="0"/>
              <a:ea typeface="Calibri" panose="020F0502020204030204" pitchFamily="34" charset="0"/>
            </a:endParaRPr>
          </a:p>
          <a:p>
            <a:endParaRPr lang="en-GB" dirty="0"/>
          </a:p>
        </p:txBody>
      </p:sp>
      <p:sp>
        <p:nvSpPr>
          <p:cNvPr id="4" name="Tijdelijke aanduiding voor dianummer 3"/>
          <p:cNvSpPr>
            <a:spLocks noGrp="1"/>
          </p:cNvSpPr>
          <p:nvPr>
            <p:ph type="sldNum" sz="quarter" idx="5"/>
          </p:nvPr>
        </p:nvSpPr>
        <p:spPr/>
        <p:txBody>
          <a:bodyPr/>
          <a:lstStyle/>
          <a:p>
            <a:fld id="{8BC40157-0D34-47C2-81A3-646A4BD5AEC1}" type="slidenum">
              <a:rPr lang="nl-NL" smtClean="0"/>
              <a:t>21</a:t>
            </a:fld>
            <a:endParaRPr lang="nl-NL"/>
          </a:p>
        </p:txBody>
      </p:sp>
    </p:spTree>
    <p:extLst>
      <p:ext uri="{BB962C8B-B14F-4D97-AF65-F5344CB8AC3E}">
        <p14:creationId xmlns:p14="http://schemas.microsoft.com/office/powerpoint/2010/main" val="3011203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logo">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468AFBE-B146-458B-A6A8-F99620668B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8939" y="1697933"/>
            <a:ext cx="5274122" cy="2988000"/>
          </a:xfrm>
          <a:prstGeom prst="rect">
            <a:avLst/>
          </a:prstGeom>
        </p:spPr>
      </p:pic>
      <p:grpSp>
        <p:nvGrpSpPr>
          <p:cNvPr id="17" name="Group 16">
            <a:extLst>
              <a:ext uri="{FF2B5EF4-FFF2-40B4-BE49-F238E27FC236}">
                <a16:creationId xmlns:a16="http://schemas.microsoft.com/office/drawing/2014/main" id="{8AB9DE9D-3681-427F-87A2-BCDACF09E702}"/>
              </a:ext>
            </a:extLst>
          </p:cNvPr>
          <p:cNvGrpSpPr/>
          <p:nvPr userDrawn="1"/>
        </p:nvGrpSpPr>
        <p:grpSpPr>
          <a:xfrm>
            <a:off x="0" y="6390000"/>
            <a:ext cx="12192001" cy="468000"/>
            <a:chOff x="0" y="6390000"/>
            <a:chExt cx="12192001" cy="468000"/>
          </a:xfrm>
        </p:grpSpPr>
        <p:sp>
          <p:nvSpPr>
            <p:cNvPr id="16" name="Rectangle 15">
              <a:extLst>
                <a:ext uri="{FF2B5EF4-FFF2-40B4-BE49-F238E27FC236}">
                  <a16:creationId xmlns:a16="http://schemas.microsoft.com/office/drawing/2014/main" id="{CDBC0119-6528-4576-B73C-DA0DAB59D23D}"/>
                </a:ext>
              </a:extLst>
            </p:cNvPr>
            <p:cNvSpPr/>
            <p:nvPr userDrawn="1"/>
          </p:nvSpPr>
          <p:spPr>
            <a:xfrm>
              <a:off x="1" y="6390000"/>
              <a:ext cx="12192000" cy="46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5" name="Picture 14">
              <a:extLst>
                <a:ext uri="{FF2B5EF4-FFF2-40B4-BE49-F238E27FC236}">
                  <a16:creationId xmlns:a16="http://schemas.microsoft.com/office/drawing/2014/main" id="{2E16F12E-EEB7-4182-BEB7-8700B768ED7F}"/>
                </a:ext>
              </a:extLst>
            </p:cNvPr>
            <p:cNvPicPr>
              <a:picLocks noChangeAspect="1"/>
            </p:cNvPicPr>
            <p:nvPr userDrawn="1"/>
          </p:nvPicPr>
          <p:blipFill>
            <a:blip r:embed="rId4">
              <a:clrChange>
                <a:clrFrom>
                  <a:srgbClr val="373385"/>
                </a:clrFrom>
                <a:clrTo>
                  <a:srgbClr val="373385">
                    <a:alpha val="0"/>
                  </a:srgbClr>
                </a:clrTo>
              </a:clrChange>
              <a:extLst>
                <a:ext uri="{28A0092B-C50C-407E-A947-70E740481C1C}">
                  <a14:useLocalDpi xmlns:a14="http://schemas.microsoft.com/office/drawing/2010/main" val="0"/>
                </a:ext>
              </a:extLst>
            </a:blip>
            <a:stretch>
              <a:fillRect/>
            </a:stretch>
          </p:blipFill>
          <p:spPr>
            <a:xfrm>
              <a:off x="0" y="6391655"/>
              <a:ext cx="9144019" cy="466345"/>
            </a:xfrm>
            <a:prstGeom prst="rect">
              <a:avLst/>
            </a:prstGeom>
          </p:spPr>
        </p:pic>
      </p:grpSp>
    </p:spTree>
    <p:extLst>
      <p:ext uri="{BB962C8B-B14F-4D97-AF65-F5344CB8AC3E}">
        <p14:creationId xmlns:p14="http://schemas.microsoft.com/office/powerpoint/2010/main" val="1112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el en 2 objecten - 3">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DC68BB-7388-4B31-A14E-CB2837B3C1A9}"/>
              </a:ext>
            </a:extLst>
          </p:cNvPr>
          <p:cNvPicPr>
            <a:picLocks noChangeAspect="1"/>
          </p:cNvPicPr>
          <p:nvPr userDrawn="1"/>
        </p:nvPicPr>
        <p:blipFill>
          <a:blip r:embed="rId2"/>
          <a:srcRect/>
          <a:stretch/>
        </p:blipFill>
        <p:spPr>
          <a:xfrm>
            <a:off x="4" y="5382768"/>
            <a:ext cx="12191991" cy="1475231"/>
          </a:xfrm>
          <a:prstGeom prst="rect">
            <a:avLst/>
          </a:prstGeom>
        </p:spPr>
      </p:pic>
      <p:sp>
        <p:nvSpPr>
          <p:cNvPr id="2" name="Title 1">
            <a:extLst>
              <a:ext uri="{FF2B5EF4-FFF2-40B4-BE49-F238E27FC236}">
                <a16:creationId xmlns:a16="http://schemas.microsoft.com/office/drawing/2014/main" id="{29808DB0-0ADE-492D-814B-61D9DF6FED6F}"/>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FD1CB3D-897D-46AD-9A08-F325ADCCF5E0}"/>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2E07FC-AF63-4642-9A55-D8ADF78201FF}"/>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76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351F81-2F84-43B2-A734-AD9BCCBDD4FF}"/>
              </a:ext>
            </a:extLst>
          </p:cNvPr>
          <p:cNvPicPr>
            <a:picLocks noChangeAspect="1"/>
          </p:cNvPicPr>
          <p:nvPr userDrawn="1"/>
        </p:nvPicPr>
        <p:blipFill>
          <a:blip r:embed="rId2"/>
          <a:srcRect/>
          <a:stretch/>
        </p:blipFill>
        <p:spPr>
          <a:xfrm>
            <a:off x="0" y="5382768"/>
            <a:ext cx="12192000" cy="1475231"/>
          </a:xfrm>
          <a:prstGeom prst="rect">
            <a:avLst/>
          </a:prstGeom>
        </p:spPr>
      </p:pic>
    </p:spTree>
    <p:extLst>
      <p:ext uri="{BB962C8B-B14F-4D97-AF65-F5344CB8AC3E}">
        <p14:creationId xmlns:p14="http://schemas.microsoft.com/office/powerpoint/2010/main" val="330172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 2">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2A596-4786-4A1A-B006-8BF02095F0A3}"/>
              </a:ext>
            </a:extLst>
          </p:cNvPr>
          <p:cNvPicPr>
            <a:picLocks noChangeAspect="1"/>
          </p:cNvPicPr>
          <p:nvPr userDrawn="1"/>
        </p:nvPicPr>
        <p:blipFill>
          <a:blip r:embed="rId2"/>
          <a:stretch>
            <a:fillRect/>
          </a:stretch>
        </p:blipFill>
        <p:spPr>
          <a:xfrm>
            <a:off x="0" y="5382768"/>
            <a:ext cx="12192000" cy="1475232"/>
          </a:xfrm>
          <a:prstGeom prst="rect">
            <a:avLst/>
          </a:prstGeom>
        </p:spPr>
      </p:pic>
    </p:spTree>
    <p:extLst>
      <p:ext uri="{BB962C8B-B14F-4D97-AF65-F5344CB8AC3E}">
        <p14:creationId xmlns:p14="http://schemas.microsoft.com/office/powerpoint/2010/main" val="275076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 3">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B66DA-C512-4E6B-AEA4-EDE20FCB8520}"/>
              </a:ext>
            </a:extLst>
          </p:cNvPr>
          <p:cNvPicPr>
            <a:picLocks noChangeAspect="1"/>
          </p:cNvPicPr>
          <p:nvPr userDrawn="1"/>
        </p:nvPicPr>
        <p:blipFill>
          <a:blip r:embed="rId2"/>
          <a:srcRect/>
          <a:stretch/>
        </p:blipFill>
        <p:spPr>
          <a:xfrm>
            <a:off x="4" y="5382768"/>
            <a:ext cx="12191991" cy="1475231"/>
          </a:xfrm>
          <a:prstGeom prst="rect">
            <a:avLst/>
          </a:prstGeom>
        </p:spPr>
      </p:pic>
    </p:spTree>
    <p:extLst>
      <p:ext uri="{BB962C8B-B14F-4D97-AF65-F5344CB8AC3E}">
        <p14:creationId xmlns:p14="http://schemas.microsoft.com/office/powerpoint/2010/main" val="208626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669A-5833-4C45-8500-34F42307E7C6}"/>
              </a:ext>
            </a:extLst>
          </p:cNvPr>
          <p:cNvSpPr>
            <a:spLocks noGrp="1"/>
          </p:cNvSpPr>
          <p:nvPr>
            <p:ph type="ctrTitle" hasCustomPrompt="1"/>
          </p:nvPr>
        </p:nvSpPr>
        <p:spPr>
          <a:xfrm>
            <a:off x="1524000" y="1477966"/>
            <a:ext cx="9144000" cy="2387600"/>
          </a:xfrm>
        </p:spPr>
        <p:txBody>
          <a:bodyPr anchor="b"/>
          <a:lstStyle>
            <a:lvl1pPr algn="ctr">
              <a:defRPr sz="6000">
                <a:solidFill>
                  <a:schemeClr val="accent1"/>
                </a:solidFill>
              </a:defRPr>
            </a:lvl1pPr>
          </a:lstStyle>
          <a:p>
            <a:r>
              <a:rPr lang="nl-NL"/>
              <a:t>Click to edit Master title style</a:t>
            </a:r>
            <a:endParaRPr lang="nl-NL" dirty="0"/>
          </a:p>
        </p:txBody>
      </p:sp>
      <p:sp>
        <p:nvSpPr>
          <p:cNvPr id="3" name="Subtitle 2">
            <a:extLst>
              <a:ext uri="{FF2B5EF4-FFF2-40B4-BE49-F238E27FC236}">
                <a16:creationId xmlns:a16="http://schemas.microsoft.com/office/drawing/2014/main" id="{065B5FBD-F4CF-4FFF-A47B-C6C962E8AF6F}"/>
              </a:ext>
            </a:extLst>
          </p:cNvPr>
          <p:cNvSpPr>
            <a:spLocks noGrp="1"/>
          </p:cNvSpPr>
          <p:nvPr>
            <p:ph type="subTitle" idx="1" hasCustomPrompt="1"/>
          </p:nvPr>
        </p:nvSpPr>
        <p:spPr>
          <a:xfrm>
            <a:off x="1524000" y="395764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Click to edit Master subtitle style</a:t>
            </a:r>
            <a:endParaRPr lang="nl-NL" dirty="0"/>
          </a:p>
        </p:txBody>
      </p:sp>
      <p:pic>
        <p:nvPicPr>
          <p:cNvPr id="5" name="Picture 4">
            <a:extLst>
              <a:ext uri="{FF2B5EF4-FFF2-40B4-BE49-F238E27FC236}">
                <a16:creationId xmlns:a16="http://schemas.microsoft.com/office/drawing/2014/main" id="{D5FAAD17-46DF-4F1D-BCB3-027EDFF1EAF2}"/>
              </a:ext>
            </a:extLst>
          </p:cNvPr>
          <p:cNvPicPr>
            <a:picLocks noChangeAspect="1"/>
          </p:cNvPicPr>
          <p:nvPr userDrawn="1"/>
        </p:nvPicPr>
        <p:blipFill>
          <a:blip r:embed="rId2"/>
          <a:stretch>
            <a:fillRect/>
          </a:stretch>
        </p:blipFill>
        <p:spPr>
          <a:xfrm>
            <a:off x="0" y="0"/>
            <a:ext cx="12192000" cy="1008888"/>
          </a:xfrm>
          <a:prstGeom prst="rect">
            <a:avLst/>
          </a:prstGeom>
        </p:spPr>
      </p:pic>
      <p:pic>
        <p:nvPicPr>
          <p:cNvPr id="7" name="Picture 6">
            <a:extLst>
              <a:ext uri="{FF2B5EF4-FFF2-40B4-BE49-F238E27FC236}">
                <a16:creationId xmlns:a16="http://schemas.microsoft.com/office/drawing/2014/main" id="{CFB4AD20-ACA2-4593-8F58-4A047CF4488B}"/>
              </a:ext>
            </a:extLst>
          </p:cNvPr>
          <p:cNvPicPr>
            <a:picLocks noChangeAspect="1"/>
          </p:cNvPicPr>
          <p:nvPr userDrawn="1"/>
        </p:nvPicPr>
        <p:blipFill>
          <a:blip r:embed="rId3"/>
          <a:stretch>
            <a:fillRect/>
          </a:stretch>
        </p:blipFill>
        <p:spPr>
          <a:xfrm>
            <a:off x="0" y="5382768"/>
            <a:ext cx="12192000" cy="1475232"/>
          </a:xfrm>
          <a:prstGeom prst="rect">
            <a:avLst/>
          </a:prstGeom>
        </p:spPr>
      </p:pic>
    </p:spTree>
    <p:extLst>
      <p:ext uri="{BB962C8B-B14F-4D97-AF65-F5344CB8AC3E}">
        <p14:creationId xmlns:p14="http://schemas.microsoft.com/office/powerpoint/2010/main" val="5435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 2">
    <p:bg>
      <p:bgPr>
        <a:solidFill>
          <a:schemeClr val="accent2"/>
        </a:solidFill>
        <a:effectLst/>
      </p:bgPr>
    </p:bg>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a16="http://schemas.microsoft.com/office/drawing/2014/main" id="{99C74A4D-0C63-48F2-B78D-DF8FF2A546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66669A-5833-4C45-8500-34F42307E7C6}"/>
              </a:ext>
            </a:extLst>
          </p:cNvPr>
          <p:cNvSpPr>
            <a:spLocks noGrp="1"/>
          </p:cNvSpPr>
          <p:nvPr>
            <p:ph type="ctrTitle"/>
          </p:nvPr>
        </p:nvSpPr>
        <p:spPr>
          <a:xfrm>
            <a:off x="1524000" y="1477966"/>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65B5FBD-F4CF-4FFF-A47B-C6C962E8AF6F}"/>
              </a:ext>
            </a:extLst>
          </p:cNvPr>
          <p:cNvSpPr>
            <a:spLocks noGrp="1"/>
          </p:cNvSpPr>
          <p:nvPr>
            <p:ph type="subTitle" idx="1"/>
          </p:nvPr>
        </p:nvSpPr>
        <p:spPr>
          <a:xfrm>
            <a:off x="1524000" y="395764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4614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 3">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C74A4D-0C63-48F2-B78D-DF8FF2A546A3}"/>
              </a:ext>
            </a:extLst>
          </p:cNvPr>
          <p:cNvPicPr>
            <a:picLocks noChangeAspect="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266669A-5833-4C45-8500-34F42307E7C6}"/>
              </a:ext>
            </a:extLst>
          </p:cNvPr>
          <p:cNvSpPr>
            <a:spLocks noGrp="1"/>
          </p:cNvSpPr>
          <p:nvPr>
            <p:ph type="ctrTitle"/>
          </p:nvPr>
        </p:nvSpPr>
        <p:spPr>
          <a:xfrm>
            <a:off x="1524000" y="1477966"/>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65B5FBD-F4CF-4FFF-A47B-C6C962E8AF6F}"/>
              </a:ext>
            </a:extLst>
          </p:cNvPr>
          <p:cNvSpPr>
            <a:spLocks noGrp="1"/>
          </p:cNvSpPr>
          <p:nvPr>
            <p:ph type="subTitle" idx="1"/>
          </p:nvPr>
        </p:nvSpPr>
        <p:spPr>
          <a:xfrm>
            <a:off x="1524000" y="3957641"/>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54423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0410BB-DD3B-44DD-96EB-D0208E2D22A7}"/>
              </a:ext>
            </a:extLst>
          </p:cNvPr>
          <p:cNvPicPr>
            <a:picLocks noChangeAspect="1"/>
          </p:cNvPicPr>
          <p:nvPr userDrawn="1"/>
        </p:nvPicPr>
        <p:blipFill>
          <a:blip r:embed="rId2"/>
          <a:srcRect/>
          <a:stretch/>
        </p:blipFill>
        <p:spPr>
          <a:xfrm>
            <a:off x="0" y="5382768"/>
            <a:ext cx="12192000" cy="1475231"/>
          </a:xfrm>
          <a:prstGeom prst="rect">
            <a:avLst/>
          </a:prstGeom>
        </p:spPr>
      </p:pic>
      <p:sp>
        <p:nvSpPr>
          <p:cNvPr id="2" name="Title 1">
            <a:extLst>
              <a:ext uri="{FF2B5EF4-FFF2-40B4-BE49-F238E27FC236}">
                <a16:creationId xmlns:a16="http://schemas.microsoft.com/office/drawing/2014/main" id="{A8475852-514A-47A1-AD53-9B8C4AECAB06}"/>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CF8BA54-63F8-4932-88FC-AAA94901C6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40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 2 ">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0410BB-DD3B-44DD-96EB-D0208E2D22A7}"/>
              </a:ext>
            </a:extLst>
          </p:cNvPr>
          <p:cNvPicPr>
            <a:picLocks noChangeAspect="1"/>
          </p:cNvPicPr>
          <p:nvPr userDrawn="1"/>
        </p:nvPicPr>
        <p:blipFill>
          <a:blip r:embed="rId2"/>
          <a:stretch>
            <a:fillRect/>
          </a:stretch>
        </p:blipFill>
        <p:spPr>
          <a:xfrm>
            <a:off x="0" y="5382768"/>
            <a:ext cx="12192000" cy="1475232"/>
          </a:xfrm>
          <a:prstGeom prst="rect">
            <a:avLst/>
          </a:prstGeom>
        </p:spPr>
      </p:pic>
      <p:sp>
        <p:nvSpPr>
          <p:cNvPr id="2" name="Title 1">
            <a:extLst>
              <a:ext uri="{FF2B5EF4-FFF2-40B4-BE49-F238E27FC236}">
                <a16:creationId xmlns:a16="http://schemas.microsoft.com/office/drawing/2014/main" id="{A8475852-514A-47A1-AD53-9B8C4AECAB0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CF8BA54-63F8-4932-88FC-AAA94901C6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182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 3">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0410BB-DD3B-44DD-96EB-D0208E2D22A7}"/>
              </a:ext>
            </a:extLst>
          </p:cNvPr>
          <p:cNvPicPr>
            <a:picLocks noChangeAspect="1"/>
          </p:cNvPicPr>
          <p:nvPr userDrawn="1"/>
        </p:nvPicPr>
        <p:blipFill>
          <a:blip r:embed="rId2"/>
          <a:srcRect/>
          <a:stretch/>
        </p:blipFill>
        <p:spPr>
          <a:xfrm>
            <a:off x="4" y="5382768"/>
            <a:ext cx="12191991" cy="1475231"/>
          </a:xfrm>
          <a:prstGeom prst="rect">
            <a:avLst/>
          </a:prstGeom>
        </p:spPr>
      </p:pic>
      <p:sp>
        <p:nvSpPr>
          <p:cNvPr id="2" name="Title 1">
            <a:extLst>
              <a:ext uri="{FF2B5EF4-FFF2-40B4-BE49-F238E27FC236}">
                <a16:creationId xmlns:a16="http://schemas.microsoft.com/office/drawing/2014/main" id="{A8475852-514A-47A1-AD53-9B8C4AECAB0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CF8BA54-63F8-4932-88FC-AAA94901C6F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577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en 2 objecten -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CF45C9-3C72-4D45-BA8C-02A516350BE1}"/>
              </a:ext>
            </a:extLst>
          </p:cNvPr>
          <p:cNvPicPr>
            <a:picLocks noChangeAspect="1"/>
          </p:cNvPicPr>
          <p:nvPr userDrawn="1"/>
        </p:nvPicPr>
        <p:blipFill>
          <a:blip r:embed="rId2"/>
          <a:srcRect/>
          <a:stretch/>
        </p:blipFill>
        <p:spPr>
          <a:xfrm>
            <a:off x="0" y="5382768"/>
            <a:ext cx="12192000" cy="1475231"/>
          </a:xfrm>
          <a:prstGeom prst="rect">
            <a:avLst/>
          </a:prstGeom>
        </p:spPr>
      </p:pic>
      <p:sp>
        <p:nvSpPr>
          <p:cNvPr id="2" name="Title 1">
            <a:extLst>
              <a:ext uri="{FF2B5EF4-FFF2-40B4-BE49-F238E27FC236}">
                <a16:creationId xmlns:a16="http://schemas.microsoft.com/office/drawing/2014/main" id="{29808DB0-0ADE-492D-814B-61D9DF6FED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D1CB3D-897D-46AD-9A08-F325ADCCF5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2E07FC-AF63-4642-9A55-D8ADF7820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561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en 2 objecten - 2">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F09EEC-A529-4598-BEE3-E580F3F640D0}"/>
              </a:ext>
            </a:extLst>
          </p:cNvPr>
          <p:cNvPicPr>
            <a:picLocks noChangeAspect="1"/>
          </p:cNvPicPr>
          <p:nvPr userDrawn="1"/>
        </p:nvPicPr>
        <p:blipFill>
          <a:blip r:embed="rId2"/>
          <a:stretch>
            <a:fillRect/>
          </a:stretch>
        </p:blipFill>
        <p:spPr>
          <a:xfrm>
            <a:off x="0" y="5382768"/>
            <a:ext cx="12192000" cy="1475232"/>
          </a:xfrm>
          <a:prstGeom prst="rect">
            <a:avLst/>
          </a:prstGeom>
        </p:spPr>
      </p:pic>
      <p:sp>
        <p:nvSpPr>
          <p:cNvPr id="2" name="Title 1">
            <a:extLst>
              <a:ext uri="{FF2B5EF4-FFF2-40B4-BE49-F238E27FC236}">
                <a16:creationId xmlns:a16="http://schemas.microsoft.com/office/drawing/2014/main" id="{29808DB0-0ADE-492D-814B-61D9DF6FED6F}"/>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FD1CB3D-897D-46AD-9A08-F325ADCCF5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2E07FC-AF63-4642-9A55-D8ADF7820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078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CF70E6-3AB3-4731-9274-0256AC410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Click to edit Master title style</a:t>
            </a:r>
            <a:endParaRPr lang="nl-NL" dirty="0"/>
          </a:p>
        </p:txBody>
      </p:sp>
      <p:sp>
        <p:nvSpPr>
          <p:cNvPr id="3" name="Text Placeholder 2">
            <a:extLst>
              <a:ext uri="{FF2B5EF4-FFF2-40B4-BE49-F238E27FC236}">
                <a16:creationId xmlns:a16="http://schemas.microsoft.com/office/drawing/2014/main" id="{0E67D51E-3C6D-4796-925A-686DCFB66A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4" name="Date Placeholder 3">
            <a:extLst>
              <a:ext uri="{FF2B5EF4-FFF2-40B4-BE49-F238E27FC236}">
                <a16:creationId xmlns:a16="http://schemas.microsoft.com/office/drawing/2014/main" id="{950F88F6-3708-44D1-88E7-09D0C81D9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5BCBB6DF-AAA4-47DE-9D3A-1FB0CEA8B434}" type="datetimeFigureOut">
              <a:rPr lang="nl-NL" smtClean="0"/>
              <a:pPr/>
              <a:t>20-9-2023</a:t>
            </a:fld>
            <a:endParaRPr lang="nl-NL" dirty="0"/>
          </a:p>
        </p:txBody>
      </p:sp>
      <p:sp>
        <p:nvSpPr>
          <p:cNvPr id="5" name="Footer Placeholder 4">
            <a:extLst>
              <a:ext uri="{FF2B5EF4-FFF2-40B4-BE49-F238E27FC236}">
                <a16:creationId xmlns:a16="http://schemas.microsoft.com/office/drawing/2014/main" id="{9A189699-1C18-40DD-9834-CCBFA1C87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nl-NL" dirty="0"/>
          </a:p>
        </p:txBody>
      </p:sp>
      <p:sp>
        <p:nvSpPr>
          <p:cNvPr id="6" name="Slide Number Placeholder 5">
            <a:extLst>
              <a:ext uri="{FF2B5EF4-FFF2-40B4-BE49-F238E27FC236}">
                <a16:creationId xmlns:a16="http://schemas.microsoft.com/office/drawing/2014/main" id="{211E90D4-289C-496B-B67B-C00333DDA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1F9002BA-F571-4BA6-86F5-DE906CDBC488}" type="slidenum">
              <a:rPr lang="nl-NL" smtClean="0"/>
              <a:pPr/>
              <a:t>‹nr.›</a:t>
            </a:fld>
            <a:endParaRPr lang="nl-NL" dirty="0"/>
          </a:p>
        </p:txBody>
      </p:sp>
    </p:spTree>
    <p:extLst>
      <p:ext uri="{BB962C8B-B14F-4D97-AF65-F5344CB8AC3E}">
        <p14:creationId xmlns:p14="http://schemas.microsoft.com/office/powerpoint/2010/main" val="84267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41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E6C179-5107-F34D-8B81-6D203469A02E}"/>
              </a:ext>
            </a:extLst>
          </p:cNvPr>
          <p:cNvSpPr>
            <a:spLocks noGrp="1"/>
          </p:cNvSpPr>
          <p:nvPr>
            <p:ph idx="1"/>
          </p:nvPr>
        </p:nvSpPr>
        <p:spPr>
          <a:xfrm>
            <a:off x="838200" y="2060847"/>
            <a:ext cx="10515600" cy="4116115"/>
          </a:xfrm>
        </p:spPr>
        <p:txBody>
          <a:bodyPr/>
          <a:lstStyle/>
          <a:p>
            <a:r>
              <a:rPr lang="nl-NL" dirty="0">
                <a:cs typeface="Arial" pitchFamily="34" charset="0"/>
              </a:rPr>
              <a:t>Ondersteuning op Het Schoter</a:t>
            </a:r>
          </a:p>
          <a:p>
            <a:pPr lvl="1"/>
            <a:r>
              <a:rPr lang="nl-NL" dirty="0" err="1">
                <a:cs typeface="Arial" pitchFamily="34" charset="0"/>
              </a:rPr>
              <a:t>Vakondersteuning</a:t>
            </a:r>
            <a:r>
              <a:rPr lang="nl-NL" dirty="0">
                <a:cs typeface="Arial" pitchFamily="34" charset="0"/>
              </a:rPr>
              <a:t> Nederlands, Engels Wiskunde;</a:t>
            </a:r>
          </a:p>
          <a:p>
            <a:pPr lvl="1"/>
            <a:r>
              <a:rPr lang="nl-NL" dirty="0">
                <a:cs typeface="Arial" pitchFamily="34" charset="0"/>
              </a:rPr>
              <a:t>Studievaardigheden;</a:t>
            </a:r>
          </a:p>
          <a:p>
            <a:pPr lvl="1"/>
            <a:r>
              <a:rPr lang="nl-NL" dirty="0">
                <a:cs typeface="Arial" pitchFamily="34" charset="0"/>
              </a:rPr>
              <a:t>Sociaal emotioneel welbevinden;</a:t>
            </a:r>
          </a:p>
          <a:p>
            <a:pPr lvl="1"/>
            <a:r>
              <a:rPr lang="nl-NL" dirty="0">
                <a:cs typeface="Arial" pitchFamily="34" charset="0"/>
              </a:rPr>
              <a:t>Externe ondersteuning.</a:t>
            </a:r>
          </a:p>
          <a:p>
            <a:pPr marL="0" indent="0">
              <a:buNone/>
            </a:pPr>
            <a:endParaRPr lang="en-GB" dirty="0"/>
          </a:p>
        </p:txBody>
      </p:sp>
    </p:spTree>
    <p:extLst>
      <p:ext uri="{BB962C8B-B14F-4D97-AF65-F5344CB8AC3E}">
        <p14:creationId xmlns:p14="http://schemas.microsoft.com/office/powerpoint/2010/main" val="23623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C219B-FEAF-BB8F-9346-A3FCB1C836B4}"/>
              </a:ext>
            </a:extLst>
          </p:cNvPr>
          <p:cNvSpPr>
            <a:spLocks noGrp="1"/>
          </p:cNvSpPr>
          <p:nvPr>
            <p:ph type="ctrTitle"/>
          </p:nvPr>
        </p:nvSpPr>
        <p:spPr>
          <a:xfrm>
            <a:off x="1524000" y="2235200"/>
            <a:ext cx="9144000" cy="2387600"/>
          </a:xfrm>
        </p:spPr>
        <p:txBody>
          <a:bodyPr>
            <a:normAutofit/>
          </a:bodyPr>
          <a:lstStyle/>
          <a:p>
            <a:r>
              <a:rPr lang="en-GB" dirty="0"/>
              <a:t>Ouderraad@schoter.nl</a:t>
            </a:r>
            <a:br>
              <a:rPr lang="en-GB" dirty="0"/>
            </a:br>
            <a:endParaRPr lang="en-GB" dirty="0"/>
          </a:p>
        </p:txBody>
      </p:sp>
    </p:spTree>
    <p:extLst>
      <p:ext uri="{BB962C8B-B14F-4D97-AF65-F5344CB8AC3E}">
        <p14:creationId xmlns:p14="http://schemas.microsoft.com/office/powerpoint/2010/main" val="22493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BE734-620F-EEA2-8D9C-1DF20080C218}"/>
              </a:ext>
            </a:extLst>
          </p:cNvPr>
          <p:cNvSpPr>
            <a:spLocks noGrp="1"/>
          </p:cNvSpPr>
          <p:nvPr>
            <p:ph type="title"/>
          </p:nvPr>
        </p:nvSpPr>
        <p:spPr>
          <a:xfrm>
            <a:off x="887024" y="1310174"/>
            <a:ext cx="3274318" cy="4237653"/>
          </a:xfrm>
        </p:spPr>
        <p:txBody>
          <a:bodyPr anchor="ctr">
            <a:normAutofit/>
          </a:bodyPr>
          <a:lstStyle/>
          <a:p>
            <a:r>
              <a:rPr lang="en-GB" sz="3200">
                <a:solidFill>
                  <a:schemeClr val="tx2"/>
                </a:solidFill>
              </a:rPr>
              <a:t>Mentoren</a:t>
            </a:r>
          </a:p>
        </p:txBody>
      </p:sp>
      <p:graphicFrame>
        <p:nvGraphicFramePr>
          <p:cNvPr id="4" name="Tijdelijke aanduiding voor inhoud 3">
            <a:extLst>
              <a:ext uri="{FF2B5EF4-FFF2-40B4-BE49-F238E27FC236}">
                <a16:creationId xmlns:a16="http://schemas.microsoft.com/office/drawing/2014/main" id="{4E981240-5A16-D810-739F-91834B5C59F5}"/>
              </a:ext>
            </a:extLst>
          </p:cNvPr>
          <p:cNvGraphicFramePr>
            <a:graphicFrameLocks noGrp="1"/>
          </p:cNvGraphicFramePr>
          <p:nvPr>
            <p:ph idx="1"/>
            <p:extLst>
              <p:ext uri="{D42A27DB-BD31-4B8C-83A1-F6EECF244321}">
                <p14:modId xmlns:p14="http://schemas.microsoft.com/office/powerpoint/2010/main" val="1538551895"/>
              </p:ext>
            </p:extLst>
          </p:nvPr>
        </p:nvGraphicFramePr>
        <p:xfrm>
          <a:off x="3743029" y="561308"/>
          <a:ext cx="6296710" cy="5091386"/>
        </p:xfrm>
        <a:graphic>
          <a:graphicData uri="http://schemas.openxmlformats.org/drawingml/2006/table">
            <a:tbl>
              <a:tblPr/>
              <a:tblGrid>
                <a:gridCol w="1155542">
                  <a:extLst>
                    <a:ext uri="{9D8B030D-6E8A-4147-A177-3AD203B41FA5}">
                      <a16:colId xmlns:a16="http://schemas.microsoft.com/office/drawing/2014/main" val="2914853225"/>
                    </a:ext>
                  </a:extLst>
                </a:gridCol>
                <a:gridCol w="4124131">
                  <a:extLst>
                    <a:ext uri="{9D8B030D-6E8A-4147-A177-3AD203B41FA5}">
                      <a16:colId xmlns:a16="http://schemas.microsoft.com/office/drawing/2014/main" val="725428957"/>
                    </a:ext>
                  </a:extLst>
                </a:gridCol>
                <a:gridCol w="1017037">
                  <a:extLst>
                    <a:ext uri="{9D8B030D-6E8A-4147-A177-3AD203B41FA5}">
                      <a16:colId xmlns:a16="http://schemas.microsoft.com/office/drawing/2014/main" val="2857871117"/>
                    </a:ext>
                  </a:extLst>
                </a:gridCol>
              </a:tblGrid>
              <a:tr h="511614">
                <a:tc>
                  <a:txBody>
                    <a:bodyPr/>
                    <a:lstStyle/>
                    <a:p>
                      <a:pPr marL="0" marR="0" algn="justLow" fontAlgn="t">
                        <a:spcBef>
                          <a:spcPts val="0"/>
                        </a:spcBef>
                        <a:spcAft>
                          <a:spcPts val="0"/>
                        </a:spcAft>
                      </a:pPr>
                      <a:r>
                        <a:rPr lang="nl-NL" sz="2500" dirty="0">
                          <a:solidFill>
                            <a:schemeClr val="tx1"/>
                          </a:solidFill>
                          <a:effectLst/>
                          <a:latin typeface="+mn-lt"/>
                        </a:rPr>
                        <a:t>1Tva</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a:solidFill>
                            <a:schemeClr val="tx1"/>
                          </a:solidFill>
                          <a:effectLst/>
                          <a:latin typeface="+mn-lt"/>
                        </a:rPr>
                        <a:t>Abbie Aspland-Rood</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dirty="0">
                          <a:solidFill>
                            <a:schemeClr val="tx1"/>
                          </a:solidFill>
                          <a:effectLst/>
                          <a:latin typeface="+mn-lt"/>
                          <a:ea typeface="+mn-ea"/>
                          <a:cs typeface="+mn-cs"/>
                        </a:rPr>
                        <a:t>222</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94651815"/>
                  </a:ext>
                </a:extLst>
              </a:tr>
              <a:tr h="511614">
                <a:tc>
                  <a:txBody>
                    <a:bodyPr/>
                    <a:lstStyle/>
                    <a:p>
                      <a:pPr marL="0" marR="0" algn="justLow" fontAlgn="t">
                        <a:spcBef>
                          <a:spcPts val="0"/>
                        </a:spcBef>
                        <a:spcAft>
                          <a:spcPts val="0"/>
                        </a:spcAft>
                      </a:pPr>
                      <a:r>
                        <a:rPr lang="nl-NL" sz="2500" dirty="0">
                          <a:solidFill>
                            <a:schemeClr val="tx1"/>
                          </a:solidFill>
                          <a:effectLst/>
                          <a:latin typeface="+mn-lt"/>
                        </a:rPr>
                        <a:t>1Vb</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Denise Kal</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a:solidFill>
                            <a:schemeClr val="tx1"/>
                          </a:solidFill>
                          <a:effectLst/>
                          <a:latin typeface="+mn-lt"/>
                          <a:ea typeface="+mn-ea"/>
                          <a:cs typeface="+mn-cs"/>
                        </a:rPr>
                        <a:t>221</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539771509"/>
                  </a:ext>
                </a:extLst>
              </a:tr>
              <a:tr h="486860">
                <a:tc>
                  <a:txBody>
                    <a:bodyPr/>
                    <a:lstStyle/>
                    <a:p>
                      <a:pPr marL="0" marR="0" algn="justLow" fontAlgn="t">
                        <a:spcBef>
                          <a:spcPts val="0"/>
                        </a:spcBef>
                        <a:spcAft>
                          <a:spcPts val="0"/>
                        </a:spcAft>
                      </a:pPr>
                      <a:r>
                        <a:rPr lang="nl-NL" sz="2500">
                          <a:solidFill>
                            <a:schemeClr val="tx1"/>
                          </a:solidFill>
                          <a:effectLst/>
                          <a:latin typeface="+mn-lt"/>
                        </a:rPr>
                        <a:t>1Ha_o</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Bas Koster &amp; </a:t>
                      </a:r>
                      <a:r>
                        <a:rPr lang="nl-NL" sz="2500" dirty="0" err="1">
                          <a:solidFill>
                            <a:schemeClr val="tx1"/>
                          </a:solidFill>
                          <a:effectLst/>
                          <a:latin typeface="+mn-lt"/>
                        </a:rPr>
                        <a:t>Nagisa</a:t>
                      </a:r>
                      <a:r>
                        <a:rPr lang="nl-NL" sz="2500" dirty="0">
                          <a:solidFill>
                            <a:schemeClr val="tx1"/>
                          </a:solidFill>
                          <a:effectLst/>
                          <a:latin typeface="+mn-lt"/>
                        </a:rPr>
                        <a:t> Kiyohara</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dirty="0">
                          <a:solidFill>
                            <a:schemeClr val="tx1"/>
                          </a:solidFill>
                          <a:effectLst/>
                          <a:latin typeface="+mn-lt"/>
                          <a:ea typeface="+mn-ea"/>
                          <a:cs typeface="+mn-cs"/>
                        </a:rPr>
                        <a:t>223</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620367468"/>
                  </a:ext>
                </a:extLst>
              </a:tr>
              <a:tr h="511614">
                <a:tc>
                  <a:txBody>
                    <a:bodyPr/>
                    <a:lstStyle/>
                    <a:p>
                      <a:pPr marL="0" marR="0" algn="justLow" fontAlgn="t">
                        <a:spcBef>
                          <a:spcPts val="0"/>
                        </a:spcBef>
                        <a:spcAft>
                          <a:spcPts val="0"/>
                        </a:spcAft>
                      </a:pPr>
                      <a:r>
                        <a:rPr lang="nl-NL" sz="2500">
                          <a:solidFill>
                            <a:schemeClr val="tx1"/>
                          </a:solidFill>
                          <a:effectLst/>
                          <a:latin typeface="+mn-lt"/>
                        </a:rPr>
                        <a:t>1Thb</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Rio van Schuppen</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dirty="0">
                          <a:solidFill>
                            <a:schemeClr val="tx1"/>
                          </a:solidFill>
                          <a:effectLst/>
                          <a:latin typeface="+mn-lt"/>
                          <a:ea typeface="+mn-ea"/>
                          <a:cs typeface="+mn-cs"/>
                        </a:rPr>
                        <a:t>224</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956747546"/>
                  </a:ext>
                </a:extLst>
              </a:tr>
              <a:tr h="511614">
                <a:tc>
                  <a:txBody>
                    <a:bodyPr/>
                    <a:lstStyle/>
                    <a:p>
                      <a:pPr marL="0" marR="0" algn="justLow" fontAlgn="t">
                        <a:spcBef>
                          <a:spcPts val="0"/>
                        </a:spcBef>
                        <a:spcAft>
                          <a:spcPts val="0"/>
                        </a:spcAft>
                      </a:pPr>
                      <a:r>
                        <a:rPr lang="nl-NL" sz="2500">
                          <a:solidFill>
                            <a:schemeClr val="tx1"/>
                          </a:solidFill>
                          <a:effectLst/>
                          <a:latin typeface="+mn-lt"/>
                        </a:rPr>
                        <a:t>1Hc</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Fabienne Kerkhof</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a:solidFill>
                            <a:schemeClr val="tx1"/>
                          </a:solidFill>
                          <a:effectLst/>
                          <a:latin typeface="+mn-lt"/>
                          <a:ea typeface="+mn-ea"/>
                          <a:cs typeface="+mn-cs"/>
                        </a:rPr>
                        <a:t>225</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52157727"/>
                  </a:ext>
                </a:extLst>
              </a:tr>
              <a:tr h="511614">
                <a:tc>
                  <a:txBody>
                    <a:bodyPr/>
                    <a:lstStyle/>
                    <a:p>
                      <a:pPr marL="0" marR="0" algn="justLow" fontAlgn="t">
                        <a:spcBef>
                          <a:spcPts val="0"/>
                        </a:spcBef>
                        <a:spcAft>
                          <a:spcPts val="0"/>
                        </a:spcAft>
                      </a:pPr>
                      <a:r>
                        <a:rPr lang="nl-NL" sz="2500">
                          <a:solidFill>
                            <a:schemeClr val="tx1"/>
                          </a:solidFill>
                          <a:effectLst/>
                          <a:latin typeface="+mn-lt"/>
                        </a:rPr>
                        <a:t>1Hd</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Roos van der Sluis</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a:solidFill>
                            <a:schemeClr val="tx1"/>
                          </a:solidFill>
                          <a:effectLst/>
                          <a:latin typeface="+mn-lt"/>
                          <a:ea typeface="+mn-ea"/>
                          <a:cs typeface="+mn-cs"/>
                        </a:rPr>
                        <a:t>226</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323791116"/>
                  </a:ext>
                </a:extLst>
              </a:tr>
              <a:tr h="511614">
                <a:tc>
                  <a:txBody>
                    <a:bodyPr/>
                    <a:lstStyle/>
                    <a:p>
                      <a:pPr marL="0" marR="0" algn="justLow" fontAlgn="t">
                        <a:spcBef>
                          <a:spcPts val="0"/>
                        </a:spcBef>
                        <a:spcAft>
                          <a:spcPts val="0"/>
                        </a:spcAft>
                      </a:pPr>
                      <a:r>
                        <a:rPr lang="nl-NL" sz="2500" dirty="0">
                          <a:solidFill>
                            <a:schemeClr val="tx1"/>
                          </a:solidFill>
                          <a:effectLst/>
                          <a:latin typeface="+mn-lt"/>
                        </a:rPr>
                        <a:t>1Ma_o</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Niels Meinster</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a:solidFill>
                            <a:schemeClr val="tx1"/>
                          </a:solidFill>
                          <a:effectLst/>
                          <a:latin typeface="+mn-lt"/>
                          <a:ea typeface="+mn-ea"/>
                          <a:cs typeface="+mn-cs"/>
                        </a:rPr>
                        <a:t>227</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656687045"/>
                  </a:ext>
                </a:extLst>
              </a:tr>
              <a:tr h="511614">
                <a:tc>
                  <a:txBody>
                    <a:bodyPr/>
                    <a:lstStyle/>
                    <a:p>
                      <a:pPr marL="0" marR="0" algn="justLow" fontAlgn="t">
                        <a:spcBef>
                          <a:spcPts val="0"/>
                        </a:spcBef>
                        <a:spcAft>
                          <a:spcPts val="0"/>
                        </a:spcAft>
                      </a:pPr>
                      <a:r>
                        <a:rPr lang="nl-NL" sz="2500" dirty="0">
                          <a:solidFill>
                            <a:schemeClr val="tx1"/>
                          </a:solidFill>
                          <a:effectLst/>
                          <a:latin typeface="+mn-lt"/>
                        </a:rPr>
                        <a:t>1Mb_o</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Emma Zwemmer</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dirty="0">
                          <a:solidFill>
                            <a:schemeClr val="tx1"/>
                          </a:solidFill>
                          <a:effectLst/>
                          <a:latin typeface="+mn-lt"/>
                          <a:ea typeface="+mn-ea"/>
                          <a:cs typeface="+mn-cs"/>
                        </a:rPr>
                        <a:t>228</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799635334"/>
                  </a:ext>
                </a:extLst>
              </a:tr>
              <a:tr h="511614">
                <a:tc>
                  <a:txBody>
                    <a:bodyPr/>
                    <a:lstStyle/>
                    <a:p>
                      <a:pPr marL="0" marR="0" algn="justLow" fontAlgn="t">
                        <a:spcBef>
                          <a:spcPts val="0"/>
                        </a:spcBef>
                        <a:spcAft>
                          <a:spcPts val="0"/>
                        </a:spcAft>
                      </a:pPr>
                      <a:r>
                        <a:rPr lang="nl-NL" sz="2500">
                          <a:solidFill>
                            <a:schemeClr val="tx1"/>
                          </a:solidFill>
                          <a:effectLst/>
                          <a:latin typeface="+mn-lt"/>
                        </a:rPr>
                        <a:t>1TMc</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Nigel Hoffman</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dirty="0">
                          <a:solidFill>
                            <a:schemeClr val="tx1"/>
                          </a:solidFill>
                          <a:effectLst/>
                          <a:latin typeface="+mn-lt"/>
                          <a:ea typeface="+mn-ea"/>
                          <a:cs typeface="+mn-cs"/>
                        </a:rPr>
                        <a:t>330</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01419223"/>
                  </a:ext>
                </a:extLst>
              </a:tr>
              <a:tr h="511614">
                <a:tc>
                  <a:txBody>
                    <a:bodyPr/>
                    <a:lstStyle/>
                    <a:p>
                      <a:pPr marL="0" marR="0" algn="justLow" fontAlgn="t">
                        <a:spcBef>
                          <a:spcPts val="0"/>
                        </a:spcBef>
                        <a:spcAft>
                          <a:spcPts val="0"/>
                        </a:spcAft>
                      </a:pPr>
                      <a:r>
                        <a:rPr lang="nl-NL" sz="2500">
                          <a:solidFill>
                            <a:schemeClr val="tx1"/>
                          </a:solidFill>
                          <a:effectLst/>
                          <a:latin typeface="+mn-lt"/>
                        </a:rPr>
                        <a:t>1Md</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justLow" fontAlgn="t">
                        <a:spcBef>
                          <a:spcPts val="0"/>
                        </a:spcBef>
                        <a:spcAft>
                          <a:spcPts val="0"/>
                        </a:spcAft>
                      </a:pPr>
                      <a:r>
                        <a:rPr lang="nl-NL" sz="2500" dirty="0">
                          <a:solidFill>
                            <a:schemeClr val="tx1"/>
                          </a:solidFill>
                          <a:effectLst/>
                          <a:latin typeface="+mn-lt"/>
                        </a:rPr>
                        <a:t>Max Hemprig </a:t>
                      </a:r>
                    </a:p>
                  </a:txBody>
                  <a:tcPr marL="58851" marR="58851" marT="39234" marB="3923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algn="justLow">
                        <a:spcAft>
                          <a:spcPts val="0"/>
                        </a:spcAft>
                      </a:pPr>
                      <a:r>
                        <a:rPr lang="nl-NL" sz="2500" kern="1200" dirty="0">
                          <a:solidFill>
                            <a:schemeClr val="tx1"/>
                          </a:solidFill>
                          <a:effectLst/>
                          <a:latin typeface="+mn-lt"/>
                          <a:ea typeface="+mn-ea"/>
                          <a:cs typeface="+mn-cs"/>
                        </a:rPr>
                        <a:t>329</a:t>
                      </a:r>
                    </a:p>
                  </a:txBody>
                  <a:tcPr marL="68660" marR="68660" marT="0" marB="0" anchor="b">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953052684"/>
                  </a:ext>
                </a:extLst>
              </a:tr>
            </a:tbl>
          </a:graphicData>
        </a:graphic>
      </p:graphicFrame>
    </p:spTree>
    <p:extLst>
      <p:ext uri="{BB962C8B-B14F-4D97-AF65-F5344CB8AC3E}">
        <p14:creationId xmlns:p14="http://schemas.microsoft.com/office/powerpoint/2010/main" val="363161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C219B-FEAF-BB8F-9346-A3FCB1C836B4}"/>
              </a:ext>
            </a:extLst>
          </p:cNvPr>
          <p:cNvSpPr>
            <a:spLocks noGrp="1"/>
          </p:cNvSpPr>
          <p:nvPr>
            <p:ph type="ctrTitle"/>
          </p:nvPr>
        </p:nvSpPr>
        <p:spPr>
          <a:xfrm>
            <a:off x="0" y="1040027"/>
            <a:ext cx="12191999" cy="965207"/>
          </a:xfrm>
        </p:spPr>
        <p:txBody>
          <a:bodyPr/>
          <a:lstStyle/>
          <a:p>
            <a:r>
              <a:rPr lang="nl-NL" dirty="0"/>
              <a:t>Impressie van de introductiedagen</a:t>
            </a:r>
            <a:endParaRPr lang="en-GB" dirty="0"/>
          </a:p>
        </p:txBody>
      </p:sp>
    </p:spTree>
    <p:extLst>
      <p:ext uri="{BB962C8B-B14F-4D97-AF65-F5344CB8AC3E}">
        <p14:creationId xmlns:p14="http://schemas.microsoft.com/office/powerpoint/2010/main" val="308077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82B32-C7F4-20C7-D8A7-0A5C70185769}"/>
              </a:ext>
            </a:extLst>
          </p:cNvPr>
          <p:cNvSpPr>
            <a:spLocks noGrp="1"/>
          </p:cNvSpPr>
          <p:nvPr>
            <p:ph type="title"/>
          </p:nvPr>
        </p:nvSpPr>
        <p:spPr/>
        <p:txBody>
          <a:bodyPr/>
          <a:lstStyle/>
          <a:p>
            <a:r>
              <a:rPr lang="nl-NL" dirty="0"/>
              <a:t>Voorstellen en contactgegevens</a:t>
            </a:r>
            <a:endParaRPr lang="en-GB" dirty="0"/>
          </a:p>
        </p:txBody>
      </p:sp>
      <p:sp>
        <p:nvSpPr>
          <p:cNvPr id="3" name="Tijdelijke aanduiding voor inhoud 2">
            <a:extLst>
              <a:ext uri="{FF2B5EF4-FFF2-40B4-BE49-F238E27FC236}">
                <a16:creationId xmlns:a16="http://schemas.microsoft.com/office/drawing/2014/main" id="{849F8F94-3059-7BE8-7270-052EEDD4D535}"/>
              </a:ext>
            </a:extLst>
          </p:cNvPr>
          <p:cNvSpPr>
            <a:spLocks noGrp="1"/>
          </p:cNvSpPr>
          <p:nvPr>
            <p:ph idx="1"/>
          </p:nvPr>
        </p:nvSpPr>
        <p:spPr/>
        <p:txBody>
          <a:bodyPr/>
          <a:lstStyle/>
          <a:p>
            <a:pPr marL="0" indent="0">
              <a:buNone/>
            </a:pPr>
            <a:r>
              <a:rPr lang="nl-NL" dirty="0">
                <a:cs typeface="Times New Roman" pitchFamily="18" charset="0"/>
              </a:rPr>
              <a:t>Naam:</a:t>
            </a:r>
          </a:p>
          <a:p>
            <a:pPr marL="0" indent="0">
              <a:buNone/>
            </a:pPr>
            <a:endParaRPr lang="nl-NL" dirty="0">
              <a:cs typeface="Times New Roman" pitchFamily="18" charset="0"/>
            </a:endParaRPr>
          </a:p>
          <a:p>
            <a:pPr marL="0" indent="0">
              <a:buNone/>
            </a:pPr>
            <a:r>
              <a:rPr lang="nl-NL" dirty="0">
                <a:cs typeface="Times New Roman" pitchFamily="18" charset="0"/>
              </a:rPr>
              <a:t>Aanwezig: </a:t>
            </a:r>
          </a:p>
          <a:p>
            <a:pPr marL="0" indent="0">
              <a:buNone/>
            </a:pPr>
            <a:endParaRPr lang="nl-NL" dirty="0">
              <a:cs typeface="Times New Roman" pitchFamily="18" charset="0"/>
            </a:endParaRPr>
          </a:p>
          <a:p>
            <a:pPr marL="0" indent="0">
              <a:buNone/>
            </a:pPr>
            <a:r>
              <a:rPr lang="nl-NL" dirty="0">
                <a:cs typeface="Times New Roman" pitchFamily="18" charset="0"/>
              </a:rPr>
              <a:t>Contact via:</a:t>
            </a:r>
            <a:endParaRPr lang="nl-NL" dirty="0"/>
          </a:p>
          <a:p>
            <a:pPr marL="0" indent="0">
              <a:buNone/>
            </a:pPr>
            <a:endParaRPr lang="en-GB" dirty="0"/>
          </a:p>
        </p:txBody>
      </p:sp>
    </p:spTree>
    <p:extLst>
      <p:ext uri="{BB962C8B-B14F-4D97-AF65-F5344CB8AC3E}">
        <p14:creationId xmlns:p14="http://schemas.microsoft.com/office/powerpoint/2010/main" val="23552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69264-63F5-02CC-791C-EAB8090685F9}"/>
              </a:ext>
            </a:extLst>
          </p:cNvPr>
          <p:cNvSpPr>
            <a:spLocks noGrp="1"/>
          </p:cNvSpPr>
          <p:nvPr>
            <p:ph type="title"/>
          </p:nvPr>
        </p:nvSpPr>
        <p:spPr/>
        <p:txBody>
          <a:bodyPr/>
          <a:lstStyle/>
          <a:p>
            <a:r>
              <a:rPr lang="nl-NL" dirty="0"/>
              <a:t>Gegevens</a:t>
            </a:r>
          </a:p>
        </p:txBody>
      </p:sp>
      <p:sp>
        <p:nvSpPr>
          <p:cNvPr id="3" name="Tijdelijke aanduiding voor inhoud 2">
            <a:extLst>
              <a:ext uri="{FF2B5EF4-FFF2-40B4-BE49-F238E27FC236}">
                <a16:creationId xmlns:a16="http://schemas.microsoft.com/office/drawing/2014/main" id="{027025A5-365D-0AD6-0670-1F96D3EFCF12}"/>
              </a:ext>
            </a:extLst>
          </p:cNvPr>
          <p:cNvSpPr>
            <a:spLocks noGrp="1"/>
          </p:cNvSpPr>
          <p:nvPr>
            <p:ph idx="1"/>
          </p:nvPr>
        </p:nvSpPr>
        <p:spPr/>
        <p:txBody>
          <a:bodyPr/>
          <a:lstStyle/>
          <a:p>
            <a:pPr marL="0" indent="0">
              <a:buNone/>
            </a:pPr>
            <a:r>
              <a:rPr lang="nl-NL" dirty="0">
                <a:cs typeface="Times New Roman" pitchFamily="18" charset="0"/>
              </a:rPr>
              <a:t>Graag vandaag of morgen controleren in Magister:</a:t>
            </a:r>
          </a:p>
          <a:p>
            <a:pPr>
              <a:buFont typeface="Wingdings" panose="05000000000000000000" pitchFamily="2" charset="2"/>
              <a:buChar char="§"/>
            </a:pPr>
            <a:r>
              <a:rPr lang="nl-NL" dirty="0">
                <a:cs typeface="Times New Roman" pitchFamily="18" charset="0"/>
              </a:rPr>
              <a:t>Telefoonnummers (mobiel en vast)</a:t>
            </a:r>
          </a:p>
          <a:p>
            <a:pPr>
              <a:buFont typeface="Wingdings" panose="05000000000000000000" pitchFamily="2" charset="2"/>
              <a:buChar char="§"/>
            </a:pPr>
            <a:r>
              <a:rPr lang="nl-NL" dirty="0">
                <a:cs typeface="Times New Roman" pitchFamily="18" charset="0"/>
              </a:rPr>
              <a:t>E-mailadressen</a:t>
            </a:r>
          </a:p>
          <a:p>
            <a:pPr>
              <a:buFont typeface="Wingdings" panose="05000000000000000000" pitchFamily="2" charset="2"/>
              <a:buChar char="§"/>
            </a:pPr>
            <a:endParaRPr lang="nl-NL" dirty="0">
              <a:cs typeface="Times New Roman" pitchFamily="18" charset="0"/>
            </a:endParaRPr>
          </a:p>
          <a:p>
            <a:pPr marL="0" indent="0">
              <a:buNone/>
            </a:pPr>
            <a:r>
              <a:rPr lang="nl-NL" dirty="0">
                <a:cs typeface="Times New Roman" pitchFamily="18" charset="0"/>
              </a:rPr>
              <a:t>Onjuist?</a:t>
            </a:r>
          </a:p>
          <a:p>
            <a:pPr>
              <a:buFont typeface="Wingdings" panose="05000000000000000000" pitchFamily="2" charset="2"/>
              <a:buChar char="§"/>
            </a:pPr>
            <a:r>
              <a:rPr lang="nl-NL" dirty="0">
                <a:cs typeface="Times New Roman" pitchFamily="18" charset="0"/>
              </a:rPr>
              <a:t>Aanpassen op lijst</a:t>
            </a:r>
          </a:p>
          <a:p>
            <a:pPr>
              <a:buFont typeface="Wingdings" panose="05000000000000000000" pitchFamily="2" charset="2"/>
              <a:buChar char="§"/>
            </a:pPr>
            <a:r>
              <a:rPr lang="nl-NL" dirty="0">
                <a:cs typeface="Times New Roman" pitchFamily="18" charset="0"/>
              </a:rPr>
              <a:t>Zelf aanpassen</a:t>
            </a:r>
            <a:endParaRPr lang="nl-NL" dirty="0"/>
          </a:p>
        </p:txBody>
      </p:sp>
    </p:spTree>
    <p:extLst>
      <p:ext uri="{BB962C8B-B14F-4D97-AF65-F5344CB8AC3E}">
        <p14:creationId xmlns:p14="http://schemas.microsoft.com/office/powerpoint/2010/main" val="31506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C219B-FEAF-BB8F-9346-A3FCB1C836B4}"/>
              </a:ext>
            </a:extLst>
          </p:cNvPr>
          <p:cNvSpPr>
            <a:spLocks noGrp="1"/>
          </p:cNvSpPr>
          <p:nvPr>
            <p:ph type="ctrTitle"/>
          </p:nvPr>
        </p:nvSpPr>
        <p:spPr/>
        <p:txBody>
          <a:bodyPr/>
          <a:lstStyle/>
          <a:p>
            <a:r>
              <a:rPr lang="en-GB" dirty="0"/>
              <a:t>1TVa</a:t>
            </a:r>
          </a:p>
        </p:txBody>
      </p:sp>
      <p:sp>
        <p:nvSpPr>
          <p:cNvPr id="3" name="Ondertitel 2">
            <a:extLst>
              <a:ext uri="{FF2B5EF4-FFF2-40B4-BE49-F238E27FC236}">
                <a16:creationId xmlns:a16="http://schemas.microsoft.com/office/drawing/2014/main" id="{C32EAA27-0EE4-905E-0A8B-EFCA43CC4679}"/>
              </a:ext>
            </a:extLst>
          </p:cNvPr>
          <p:cNvSpPr>
            <a:spLocks noGrp="1"/>
          </p:cNvSpPr>
          <p:nvPr>
            <p:ph type="subTitle" idx="1"/>
          </p:nvPr>
        </p:nvSpPr>
        <p:spPr/>
        <p:txBody>
          <a:bodyPr/>
          <a:lstStyle/>
          <a:p>
            <a:r>
              <a:rPr lang="en-GB" i="1" dirty="0" err="1"/>
              <a:t>Eerste</a:t>
            </a:r>
            <a:r>
              <a:rPr lang="en-GB" i="1" dirty="0"/>
              <a:t> </a:t>
            </a:r>
            <a:r>
              <a:rPr lang="en-GB" i="1" dirty="0" err="1"/>
              <a:t>indruk</a:t>
            </a:r>
            <a:endParaRPr lang="en-GB" i="1" dirty="0"/>
          </a:p>
        </p:txBody>
      </p:sp>
    </p:spTree>
    <p:extLst>
      <p:ext uri="{BB962C8B-B14F-4D97-AF65-F5344CB8AC3E}">
        <p14:creationId xmlns:p14="http://schemas.microsoft.com/office/powerpoint/2010/main" val="15790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DD894-33F8-97FB-D2C4-F51DB8B29B2B}"/>
              </a:ext>
            </a:extLst>
          </p:cNvPr>
          <p:cNvSpPr>
            <a:spLocks noGrp="1"/>
          </p:cNvSpPr>
          <p:nvPr>
            <p:ph type="title"/>
          </p:nvPr>
        </p:nvSpPr>
        <p:spPr/>
        <p:txBody>
          <a:bodyPr/>
          <a:lstStyle/>
          <a:p>
            <a:r>
              <a:rPr lang="en-GB" dirty="0" err="1"/>
              <a:t>Rol</a:t>
            </a:r>
            <a:r>
              <a:rPr lang="en-GB" dirty="0"/>
              <a:t> van de mentor</a:t>
            </a:r>
          </a:p>
        </p:txBody>
      </p:sp>
      <p:sp>
        <p:nvSpPr>
          <p:cNvPr id="3" name="Tijdelijke aanduiding voor inhoud 2">
            <a:extLst>
              <a:ext uri="{FF2B5EF4-FFF2-40B4-BE49-F238E27FC236}">
                <a16:creationId xmlns:a16="http://schemas.microsoft.com/office/drawing/2014/main" id="{B33960BC-304D-3B4F-E3FE-D617ADCE3A7F}"/>
              </a:ext>
            </a:extLst>
          </p:cNvPr>
          <p:cNvSpPr>
            <a:spLocks noGrp="1"/>
          </p:cNvSpPr>
          <p:nvPr>
            <p:ph idx="1"/>
          </p:nvPr>
        </p:nvSpPr>
        <p:spPr/>
        <p:txBody>
          <a:bodyPr/>
          <a:lstStyle/>
          <a:p>
            <a:pPr lvl="1"/>
            <a:endParaRPr lang="nl-NL" sz="2400" dirty="0">
              <a:cs typeface="Arial" pitchFamily="34" charset="0"/>
            </a:endParaRPr>
          </a:p>
          <a:p>
            <a:pPr lvl="1"/>
            <a:r>
              <a:rPr lang="nl-NL" sz="2400" dirty="0" err="1">
                <a:cs typeface="Arial" pitchFamily="34" charset="0"/>
              </a:rPr>
              <a:t>Mentorles</a:t>
            </a:r>
            <a:endParaRPr lang="nl-NL" sz="2400" dirty="0">
              <a:cs typeface="Arial" pitchFamily="34" charset="0"/>
            </a:endParaRPr>
          </a:p>
          <a:p>
            <a:pPr lvl="2"/>
            <a:r>
              <a:rPr lang="nl-NL" sz="2000" dirty="0">
                <a:cs typeface="Arial" pitchFamily="34" charset="0"/>
              </a:rPr>
              <a:t>Sociale vaardigheden</a:t>
            </a:r>
          </a:p>
          <a:p>
            <a:pPr lvl="2"/>
            <a:r>
              <a:rPr lang="nl-NL" sz="2000" dirty="0">
                <a:cs typeface="Arial" pitchFamily="34" charset="0"/>
              </a:rPr>
              <a:t>Studievaardigheden </a:t>
            </a:r>
          </a:p>
          <a:p>
            <a:pPr lvl="1"/>
            <a:r>
              <a:rPr lang="nl-NL" sz="2400" dirty="0">
                <a:cs typeface="Arial" pitchFamily="34" charset="0"/>
              </a:rPr>
              <a:t>Bijhouden van studieresultaten</a:t>
            </a:r>
          </a:p>
          <a:p>
            <a:pPr lvl="1"/>
            <a:r>
              <a:rPr lang="nl-NL" sz="2400" dirty="0">
                <a:cs typeface="Arial" pitchFamily="34" charset="0"/>
              </a:rPr>
              <a:t>Klassenactiviteiten</a:t>
            </a:r>
            <a:endParaRPr lang="nl-NL" sz="2000" dirty="0">
              <a:cs typeface="Arial" pitchFamily="34" charset="0"/>
            </a:endParaRPr>
          </a:p>
          <a:p>
            <a:pPr lvl="1"/>
            <a:r>
              <a:rPr lang="nl-NL" sz="2400" dirty="0">
                <a:cs typeface="Arial" pitchFamily="34" charset="0"/>
              </a:rPr>
              <a:t>Voorzitter rapportvergadering</a:t>
            </a:r>
          </a:p>
          <a:p>
            <a:pPr lvl="1"/>
            <a:r>
              <a:rPr lang="en-GB" dirty="0"/>
              <a:t>Mentor </a:t>
            </a:r>
            <a:r>
              <a:rPr lang="en-GB" dirty="0" err="1"/>
              <a:t>assistenten</a:t>
            </a:r>
            <a:endParaRPr lang="en-GB" dirty="0"/>
          </a:p>
        </p:txBody>
      </p:sp>
      <p:pic>
        <p:nvPicPr>
          <p:cNvPr id="5" name="Afbeelding 4">
            <a:extLst>
              <a:ext uri="{FF2B5EF4-FFF2-40B4-BE49-F238E27FC236}">
                <a16:creationId xmlns:a16="http://schemas.microsoft.com/office/drawing/2014/main" id="{40FF03BE-9843-5B54-116F-15C4C7C3B449}"/>
              </a:ext>
            </a:extLst>
          </p:cNvPr>
          <p:cNvPicPr>
            <a:picLocks noChangeAspect="1"/>
          </p:cNvPicPr>
          <p:nvPr/>
        </p:nvPicPr>
        <p:blipFill>
          <a:blip r:embed="rId2"/>
          <a:stretch>
            <a:fillRect/>
          </a:stretch>
        </p:blipFill>
        <p:spPr>
          <a:xfrm>
            <a:off x="6096000" y="2312876"/>
            <a:ext cx="4004915"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49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27552-85B3-4985-AB09-6E214EC7B8A7}"/>
              </a:ext>
            </a:extLst>
          </p:cNvPr>
          <p:cNvSpPr>
            <a:spLocks noGrp="1"/>
          </p:cNvSpPr>
          <p:nvPr>
            <p:ph type="title"/>
          </p:nvPr>
        </p:nvSpPr>
        <p:spPr/>
        <p:txBody>
          <a:bodyPr/>
          <a:lstStyle/>
          <a:p>
            <a:r>
              <a:rPr lang="en-GB" dirty="0"/>
              <a:t>Tips </a:t>
            </a:r>
            <a:r>
              <a:rPr lang="en-GB" dirty="0" err="1"/>
              <a:t>eerste</a:t>
            </a:r>
            <a:r>
              <a:rPr lang="en-GB" dirty="0"/>
              <a:t> </a:t>
            </a:r>
            <a:r>
              <a:rPr lang="en-GB" dirty="0" err="1"/>
              <a:t>schoolweken</a:t>
            </a:r>
            <a:endParaRPr lang="en-GB" dirty="0"/>
          </a:p>
        </p:txBody>
      </p:sp>
      <p:sp>
        <p:nvSpPr>
          <p:cNvPr id="3" name="Tijdelijke aanduiding voor inhoud 2">
            <a:extLst>
              <a:ext uri="{FF2B5EF4-FFF2-40B4-BE49-F238E27FC236}">
                <a16:creationId xmlns:a16="http://schemas.microsoft.com/office/drawing/2014/main" id="{432AF27A-6769-4397-92FA-301CCAC39C9E}"/>
              </a:ext>
            </a:extLst>
          </p:cNvPr>
          <p:cNvSpPr>
            <a:spLocks noGrp="1"/>
          </p:cNvSpPr>
          <p:nvPr>
            <p:ph idx="1"/>
          </p:nvPr>
        </p:nvSpPr>
        <p:spPr/>
        <p:txBody>
          <a:bodyPr/>
          <a:lstStyle/>
          <a:p>
            <a:r>
              <a:rPr lang="en-GB" dirty="0"/>
              <a:t>Pak de </a:t>
            </a:r>
            <a:r>
              <a:rPr lang="en-GB" dirty="0" err="1"/>
              <a:t>avond</a:t>
            </a:r>
            <a:r>
              <a:rPr lang="en-GB" dirty="0"/>
              <a:t> van </a:t>
            </a:r>
            <a:r>
              <a:rPr lang="en-GB" dirty="0" err="1"/>
              <a:t>te</a:t>
            </a:r>
            <a:r>
              <a:rPr lang="en-GB" dirty="0"/>
              <a:t> </a:t>
            </a:r>
            <a:r>
              <a:rPr lang="en-GB" dirty="0" err="1"/>
              <a:t>voren</a:t>
            </a:r>
            <a:r>
              <a:rPr lang="en-GB" dirty="0"/>
              <a:t> </a:t>
            </a:r>
            <a:r>
              <a:rPr lang="en-GB" dirty="0" err="1"/>
              <a:t>samen</a:t>
            </a:r>
            <a:r>
              <a:rPr lang="en-GB" dirty="0"/>
              <a:t> de </a:t>
            </a:r>
            <a:r>
              <a:rPr lang="en-GB" dirty="0" err="1"/>
              <a:t>tas</a:t>
            </a:r>
            <a:r>
              <a:rPr lang="en-GB" dirty="0"/>
              <a:t> in </a:t>
            </a:r>
          </a:p>
          <a:p>
            <a:r>
              <a:rPr lang="en-GB" dirty="0" err="1"/>
              <a:t>Bekijk</a:t>
            </a:r>
            <a:r>
              <a:rPr lang="en-GB" dirty="0"/>
              <a:t> </a:t>
            </a:r>
            <a:r>
              <a:rPr lang="en-GB" dirty="0" err="1"/>
              <a:t>samen</a:t>
            </a:r>
            <a:r>
              <a:rPr lang="en-GB" dirty="0"/>
              <a:t> het </a:t>
            </a:r>
            <a:r>
              <a:rPr lang="en-GB" dirty="0" err="1"/>
              <a:t>huiswerk</a:t>
            </a:r>
            <a:r>
              <a:rPr lang="en-GB" dirty="0"/>
              <a:t> in Magister </a:t>
            </a:r>
          </a:p>
          <a:p>
            <a:r>
              <a:rPr lang="en-GB" dirty="0"/>
              <a:t>Plan </a:t>
            </a:r>
            <a:r>
              <a:rPr lang="en-GB" dirty="0" err="1"/>
              <a:t>samen</a:t>
            </a:r>
            <a:r>
              <a:rPr lang="en-GB" dirty="0"/>
              <a:t> het </a:t>
            </a:r>
            <a:r>
              <a:rPr lang="en-GB" dirty="0" err="1"/>
              <a:t>huiswerk</a:t>
            </a:r>
            <a:r>
              <a:rPr lang="en-GB" dirty="0"/>
              <a:t> in </a:t>
            </a:r>
          </a:p>
          <a:p>
            <a:r>
              <a:rPr lang="en-GB" dirty="0"/>
              <a:t>Plan </a:t>
            </a:r>
            <a:r>
              <a:rPr lang="en-GB" dirty="0" err="1"/>
              <a:t>samen</a:t>
            </a:r>
            <a:r>
              <a:rPr lang="en-GB" dirty="0"/>
              <a:t> </a:t>
            </a:r>
            <a:r>
              <a:rPr lang="en-GB" dirty="0" err="1"/>
              <a:t>pauzes</a:t>
            </a:r>
            <a:r>
              <a:rPr lang="en-GB" dirty="0"/>
              <a:t> in</a:t>
            </a:r>
          </a:p>
          <a:p>
            <a:endParaRPr lang="en-GB" dirty="0"/>
          </a:p>
        </p:txBody>
      </p:sp>
    </p:spTree>
    <p:extLst>
      <p:ext uri="{BB962C8B-B14F-4D97-AF65-F5344CB8AC3E}">
        <p14:creationId xmlns:p14="http://schemas.microsoft.com/office/powerpoint/2010/main" val="36721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3F0DE-BACD-69DD-C85E-06320ED84DCC}"/>
              </a:ext>
            </a:extLst>
          </p:cNvPr>
          <p:cNvSpPr>
            <a:spLocks noGrp="1"/>
          </p:cNvSpPr>
          <p:nvPr>
            <p:ph type="title"/>
          </p:nvPr>
        </p:nvSpPr>
        <p:spPr>
          <a:xfrm>
            <a:off x="838200" y="0"/>
            <a:ext cx="10515600" cy="1325563"/>
          </a:xfrm>
        </p:spPr>
        <p:txBody>
          <a:bodyPr/>
          <a:lstStyle/>
          <a:p>
            <a:r>
              <a:rPr lang="nl-NL" dirty="0"/>
              <a:t>Afspraken</a:t>
            </a:r>
            <a:r>
              <a:rPr lang="en-GB" dirty="0"/>
              <a:t> </a:t>
            </a:r>
            <a:r>
              <a:rPr lang="en-GB" dirty="0" err="1"/>
              <a:t>en</a:t>
            </a:r>
            <a:r>
              <a:rPr lang="en-GB" dirty="0"/>
              <a:t> regels </a:t>
            </a:r>
          </a:p>
        </p:txBody>
      </p:sp>
      <p:sp>
        <p:nvSpPr>
          <p:cNvPr id="3" name="Tijdelijke aanduiding voor inhoud 2">
            <a:extLst>
              <a:ext uri="{FF2B5EF4-FFF2-40B4-BE49-F238E27FC236}">
                <a16:creationId xmlns:a16="http://schemas.microsoft.com/office/drawing/2014/main" id="{12A9C346-4A21-DFA8-9814-D9E039B3D692}"/>
              </a:ext>
            </a:extLst>
          </p:cNvPr>
          <p:cNvSpPr>
            <a:spLocks noGrp="1"/>
          </p:cNvSpPr>
          <p:nvPr>
            <p:ph idx="1"/>
          </p:nvPr>
        </p:nvSpPr>
        <p:spPr>
          <a:xfrm>
            <a:off x="838200" y="1325563"/>
            <a:ext cx="10515600" cy="4613886"/>
          </a:xfrm>
        </p:spPr>
        <p:txBody>
          <a:bodyPr>
            <a:normAutofit fontScale="70000" lnSpcReduction="20000"/>
          </a:bodyPr>
          <a:lstStyle/>
          <a:p>
            <a:r>
              <a:rPr lang="nl-NL" dirty="0"/>
              <a:t>Ziekmelden/dokter/verlof</a:t>
            </a:r>
          </a:p>
          <a:p>
            <a:pPr lvl="1"/>
            <a:r>
              <a:rPr lang="nl-NL" dirty="0"/>
              <a:t>Afmelden bellen/voicemail inspreken</a:t>
            </a:r>
          </a:p>
          <a:p>
            <a:pPr lvl="1"/>
            <a:r>
              <a:rPr lang="nl-NL" u="sng" dirty="0"/>
              <a:t>Iedere dag</a:t>
            </a:r>
            <a:r>
              <a:rPr lang="nl-NL" dirty="0"/>
              <a:t> afmelden</a:t>
            </a:r>
          </a:p>
          <a:p>
            <a:r>
              <a:rPr lang="nl-NL" dirty="0"/>
              <a:t>Verlof aanvragen </a:t>
            </a:r>
          </a:p>
          <a:p>
            <a:r>
              <a:rPr lang="nl-NL" dirty="0"/>
              <a:t>Te laat komen</a:t>
            </a:r>
          </a:p>
          <a:p>
            <a:r>
              <a:rPr lang="nl-NL" dirty="0"/>
              <a:t>Regels LO</a:t>
            </a:r>
          </a:p>
          <a:p>
            <a:pPr lvl="1"/>
            <a:r>
              <a:rPr lang="nl-NL" dirty="0"/>
              <a:t>Sportkleding</a:t>
            </a:r>
          </a:p>
          <a:p>
            <a:pPr lvl="1"/>
            <a:r>
              <a:rPr lang="nl-NL" dirty="0"/>
              <a:t>Blessures</a:t>
            </a:r>
          </a:p>
          <a:p>
            <a:pPr lvl="1"/>
            <a:r>
              <a:rPr lang="nl-NL" dirty="0"/>
              <a:t>Telefoon in kluisje</a:t>
            </a:r>
          </a:p>
          <a:p>
            <a:r>
              <a:rPr lang="nl-NL" dirty="0"/>
              <a:t>Tijdens schooltijd niet van het terrein af</a:t>
            </a:r>
          </a:p>
          <a:p>
            <a:r>
              <a:rPr lang="nl-NL" dirty="0"/>
              <a:t>Mobiele telefoons/ elektronica</a:t>
            </a:r>
          </a:p>
          <a:p>
            <a:r>
              <a:rPr lang="nl-NL" dirty="0"/>
              <a:t>Petten en jassen in de kluis</a:t>
            </a:r>
          </a:p>
          <a:p>
            <a:r>
              <a:rPr lang="nl-NL" dirty="0"/>
              <a:t>Gezonde school</a:t>
            </a:r>
          </a:p>
          <a:p>
            <a:r>
              <a:rPr lang="nl-NL" dirty="0"/>
              <a:t>Geen paracetamol op school verkrijgbaar</a:t>
            </a:r>
          </a:p>
          <a:p>
            <a:r>
              <a:rPr lang="nl-NL" dirty="0"/>
              <a:t>Standaard 1,1 bij afwezigheid toets </a:t>
            </a:r>
            <a:r>
              <a:rPr lang="nl-NL" dirty="0">
                <a:sym typeface="Wingdings" panose="05000000000000000000" pitchFamily="2" charset="2"/>
              </a:rPr>
              <a:t> leerling is verantwoordelijk voor inhalen</a:t>
            </a:r>
          </a:p>
          <a:p>
            <a:endParaRPr lang="nl-NL" dirty="0"/>
          </a:p>
          <a:p>
            <a:endParaRPr lang="en-GB" dirty="0"/>
          </a:p>
        </p:txBody>
      </p:sp>
    </p:spTree>
    <p:extLst>
      <p:ext uri="{BB962C8B-B14F-4D97-AF65-F5344CB8AC3E}">
        <p14:creationId xmlns:p14="http://schemas.microsoft.com/office/powerpoint/2010/main" val="180672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C219B-FEAF-BB8F-9346-A3FCB1C836B4}"/>
              </a:ext>
            </a:extLst>
          </p:cNvPr>
          <p:cNvSpPr>
            <a:spLocks noGrp="1"/>
          </p:cNvSpPr>
          <p:nvPr>
            <p:ph type="ctrTitle"/>
          </p:nvPr>
        </p:nvSpPr>
        <p:spPr>
          <a:xfrm>
            <a:off x="1524000" y="2235200"/>
            <a:ext cx="9144000" cy="2387600"/>
          </a:xfrm>
        </p:spPr>
        <p:txBody>
          <a:bodyPr>
            <a:normAutofit/>
          </a:bodyPr>
          <a:lstStyle/>
          <a:p>
            <a:r>
              <a:rPr lang="en-GB" dirty="0"/>
              <a:t>Welkom</a:t>
            </a:r>
            <a:br>
              <a:rPr lang="en-GB" dirty="0"/>
            </a:br>
            <a:endParaRPr lang="en-GB" dirty="0"/>
          </a:p>
        </p:txBody>
      </p:sp>
    </p:spTree>
    <p:extLst>
      <p:ext uri="{BB962C8B-B14F-4D97-AF65-F5344CB8AC3E}">
        <p14:creationId xmlns:p14="http://schemas.microsoft.com/office/powerpoint/2010/main" val="33430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B9BD9-65C0-E268-06C8-222B8B549EA6}"/>
              </a:ext>
            </a:extLst>
          </p:cNvPr>
          <p:cNvSpPr>
            <a:spLocks noGrp="1"/>
          </p:cNvSpPr>
          <p:nvPr>
            <p:ph type="title"/>
          </p:nvPr>
        </p:nvSpPr>
        <p:spPr/>
        <p:txBody>
          <a:bodyPr/>
          <a:lstStyle/>
          <a:p>
            <a:r>
              <a:rPr lang="en-GB" dirty="0"/>
              <a:t>Magister</a:t>
            </a:r>
          </a:p>
        </p:txBody>
      </p:sp>
      <p:sp>
        <p:nvSpPr>
          <p:cNvPr id="3" name="Tijdelijke aanduiding voor inhoud 2">
            <a:extLst>
              <a:ext uri="{FF2B5EF4-FFF2-40B4-BE49-F238E27FC236}">
                <a16:creationId xmlns:a16="http://schemas.microsoft.com/office/drawing/2014/main" id="{1ABD865F-48E8-02A1-B23E-3D049E328937}"/>
              </a:ext>
            </a:extLst>
          </p:cNvPr>
          <p:cNvSpPr>
            <a:spLocks noGrp="1"/>
          </p:cNvSpPr>
          <p:nvPr>
            <p:ph idx="1"/>
          </p:nvPr>
        </p:nvSpPr>
        <p:spPr/>
        <p:txBody>
          <a:bodyPr/>
          <a:lstStyle/>
          <a:p>
            <a:r>
              <a:rPr lang="nl-NL" dirty="0"/>
              <a:t>Leerlingvolgsysteem</a:t>
            </a:r>
          </a:p>
          <a:p>
            <a:r>
              <a:rPr lang="nl-NL" dirty="0"/>
              <a:t>Cijfers</a:t>
            </a:r>
          </a:p>
          <a:p>
            <a:r>
              <a:rPr lang="nl-NL" dirty="0"/>
              <a:t>Aanwezigheid</a:t>
            </a:r>
          </a:p>
          <a:p>
            <a:r>
              <a:rPr lang="nl-NL" dirty="0"/>
              <a:t>Communicatie</a:t>
            </a:r>
          </a:p>
          <a:p>
            <a:endParaRPr lang="en-GB" dirty="0"/>
          </a:p>
        </p:txBody>
      </p:sp>
      <p:pic>
        <p:nvPicPr>
          <p:cNvPr id="5" name="Picture 2" descr="Afbeeldingsresultaat voor magister">
            <a:extLst>
              <a:ext uri="{FF2B5EF4-FFF2-40B4-BE49-F238E27FC236}">
                <a16:creationId xmlns:a16="http://schemas.microsoft.com/office/drawing/2014/main" id="{45EC9495-6412-0725-81C1-A9C5A345DA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205" y="1450150"/>
            <a:ext cx="2924944"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2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E5DBE-35DE-18BD-2E74-CD2352D5E35E}"/>
              </a:ext>
            </a:extLst>
          </p:cNvPr>
          <p:cNvSpPr>
            <a:spLocks noGrp="1"/>
          </p:cNvSpPr>
          <p:nvPr>
            <p:ph type="title"/>
          </p:nvPr>
        </p:nvSpPr>
        <p:spPr/>
        <p:txBody>
          <a:bodyPr/>
          <a:lstStyle/>
          <a:p>
            <a:r>
              <a:rPr lang="nl-NL" dirty="0"/>
              <a:t>Extra ondersteuning</a:t>
            </a:r>
            <a:endParaRPr lang="en-GB" dirty="0"/>
          </a:p>
        </p:txBody>
      </p:sp>
      <p:sp>
        <p:nvSpPr>
          <p:cNvPr id="3" name="Tijdelijke aanduiding voor inhoud 2">
            <a:extLst>
              <a:ext uri="{FF2B5EF4-FFF2-40B4-BE49-F238E27FC236}">
                <a16:creationId xmlns:a16="http://schemas.microsoft.com/office/drawing/2014/main" id="{76FA49ED-B7EE-FC88-67DB-54975FB47A5F}"/>
              </a:ext>
            </a:extLst>
          </p:cNvPr>
          <p:cNvSpPr>
            <a:spLocks noGrp="1"/>
          </p:cNvSpPr>
          <p:nvPr>
            <p:ph idx="1"/>
          </p:nvPr>
        </p:nvSpPr>
        <p:spPr/>
        <p:txBody>
          <a:bodyPr/>
          <a:lstStyle/>
          <a:p>
            <a:r>
              <a:rPr lang="nl-NL" b="1" dirty="0"/>
              <a:t>Trajectvoorziening:</a:t>
            </a:r>
            <a:r>
              <a:rPr lang="nl-NL" dirty="0"/>
              <a:t> Marjolein Schaftenaar en Laura Klijn</a:t>
            </a:r>
          </a:p>
          <a:p>
            <a:r>
              <a:rPr lang="nl-NL" b="1" dirty="0"/>
              <a:t>Zorgcoördinator:</a:t>
            </a:r>
            <a:r>
              <a:rPr lang="nl-NL" dirty="0"/>
              <a:t> Thiemo van Esch</a:t>
            </a:r>
          </a:p>
          <a:p>
            <a:r>
              <a:rPr lang="nl-NL" b="1" dirty="0"/>
              <a:t>Dyslexiecoördinatoren:</a:t>
            </a:r>
            <a:r>
              <a:rPr lang="nl-NL" dirty="0"/>
              <a:t>  Angelique Kuipers + Monique Hageman</a:t>
            </a:r>
          </a:p>
          <a:p>
            <a:r>
              <a:rPr lang="nl-NL" b="1" dirty="0"/>
              <a:t>Vertrouwenspersonen:</a:t>
            </a:r>
            <a:r>
              <a:rPr lang="nl-NL" dirty="0"/>
              <a:t> Arno de Boer + Monique Hageman</a:t>
            </a:r>
          </a:p>
          <a:p>
            <a:endParaRPr lang="nl-NL" dirty="0"/>
          </a:p>
          <a:p>
            <a:r>
              <a:rPr lang="nl-NL" dirty="0"/>
              <a:t>Dyslexie informatieavond volgt </a:t>
            </a:r>
          </a:p>
          <a:p>
            <a:r>
              <a:rPr lang="nl-NL" dirty="0"/>
              <a:t>Aanmelding zorg altijd in overleg met mentor en ouders </a:t>
            </a:r>
          </a:p>
        </p:txBody>
      </p:sp>
    </p:spTree>
    <p:extLst>
      <p:ext uri="{BB962C8B-B14F-4D97-AF65-F5344CB8AC3E}">
        <p14:creationId xmlns:p14="http://schemas.microsoft.com/office/powerpoint/2010/main" val="17876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5813C-D8C9-B6FE-C166-6FD432E91344}"/>
              </a:ext>
            </a:extLst>
          </p:cNvPr>
          <p:cNvSpPr>
            <a:spLocks noGrp="1"/>
          </p:cNvSpPr>
          <p:nvPr>
            <p:ph type="title"/>
          </p:nvPr>
        </p:nvSpPr>
        <p:spPr/>
        <p:txBody>
          <a:bodyPr/>
          <a:lstStyle/>
          <a:p>
            <a:r>
              <a:rPr lang="en-GB" dirty="0"/>
              <a:t>Rapporten</a:t>
            </a:r>
          </a:p>
        </p:txBody>
      </p:sp>
      <p:sp>
        <p:nvSpPr>
          <p:cNvPr id="3" name="Tijdelijke aanduiding voor inhoud 2">
            <a:extLst>
              <a:ext uri="{FF2B5EF4-FFF2-40B4-BE49-F238E27FC236}">
                <a16:creationId xmlns:a16="http://schemas.microsoft.com/office/drawing/2014/main" id="{AD470D3E-0E52-DBE2-C45E-4632BB5F29BF}"/>
              </a:ext>
            </a:extLst>
          </p:cNvPr>
          <p:cNvSpPr>
            <a:spLocks noGrp="1"/>
          </p:cNvSpPr>
          <p:nvPr>
            <p:ph idx="1"/>
          </p:nvPr>
        </p:nvSpPr>
        <p:spPr/>
        <p:txBody>
          <a:bodyPr/>
          <a:lstStyle/>
          <a:p>
            <a:r>
              <a:rPr lang="nl-NL" dirty="0"/>
              <a:t>Rapport 1 is </a:t>
            </a:r>
            <a:r>
              <a:rPr lang="nl-NL" b="1" dirty="0"/>
              <a:t>signaleren</a:t>
            </a:r>
            <a:endParaRPr lang="nl-NL" dirty="0"/>
          </a:p>
          <a:p>
            <a:r>
              <a:rPr lang="nl-NL" dirty="0"/>
              <a:t>Rapport 2 is </a:t>
            </a:r>
            <a:r>
              <a:rPr lang="nl-NL" b="1" u="sng" dirty="0"/>
              <a:t>prognose</a:t>
            </a:r>
            <a:r>
              <a:rPr lang="nl-NL" u="sng" dirty="0"/>
              <a:t>!</a:t>
            </a:r>
          </a:p>
          <a:p>
            <a:r>
              <a:rPr lang="nl-NL" dirty="0"/>
              <a:t>Rapport 3 is </a:t>
            </a:r>
            <a:r>
              <a:rPr lang="nl-NL" b="1" dirty="0"/>
              <a:t>overgangs</a:t>
            </a:r>
            <a:r>
              <a:rPr lang="nl-NL" dirty="0"/>
              <a:t>rapport met bindende uitspraak</a:t>
            </a:r>
          </a:p>
          <a:p>
            <a:endParaRPr lang="nl-NL" dirty="0"/>
          </a:p>
          <a:p>
            <a:r>
              <a:rPr lang="nl-NL" dirty="0"/>
              <a:t>Het hele jaar wordt gewerkt met een </a:t>
            </a:r>
            <a:r>
              <a:rPr lang="nl-NL" b="1" dirty="0"/>
              <a:t>voortschrijdend gemiddelde</a:t>
            </a:r>
            <a:endParaRPr lang="nl-NL" dirty="0"/>
          </a:p>
          <a:p>
            <a:r>
              <a:rPr lang="nl-NL" dirty="0"/>
              <a:t>MOL-gesprek na rapport 1 en 2</a:t>
            </a:r>
            <a:endParaRPr lang="en-GB" dirty="0"/>
          </a:p>
        </p:txBody>
      </p:sp>
    </p:spTree>
    <p:extLst>
      <p:ext uri="{BB962C8B-B14F-4D97-AF65-F5344CB8AC3E}">
        <p14:creationId xmlns:p14="http://schemas.microsoft.com/office/powerpoint/2010/main" val="2423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2897C-F62C-4BC1-8B17-B2C999D2209E}"/>
              </a:ext>
            </a:extLst>
          </p:cNvPr>
          <p:cNvSpPr>
            <a:spLocks noGrp="1"/>
          </p:cNvSpPr>
          <p:nvPr>
            <p:ph type="title"/>
          </p:nvPr>
        </p:nvSpPr>
        <p:spPr/>
        <p:txBody>
          <a:bodyPr/>
          <a:lstStyle/>
          <a:p>
            <a:r>
              <a:rPr lang="en-GB" dirty="0" err="1"/>
              <a:t>Tweetalig</a:t>
            </a:r>
            <a:r>
              <a:rPr lang="en-GB" dirty="0"/>
              <a:t> </a:t>
            </a:r>
            <a:r>
              <a:rPr lang="en-GB" dirty="0" err="1"/>
              <a:t>onderwijs</a:t>
            </a:r>
            <a:endParaRPr lang="en-GB" dirty="0"/>
          </a:p>
        </p:txBody>
      </p:sp>
      <p:sp>
        <p:nvSpPr>
          <p:cNvPr id="3" name="Tijdelijke aanduiding voor inhoud 2">
            <a:extLst>
              <a:ext uri="{FF2B5EF4-FFF2-40B4-BE49-F238E27FC236}">
                <a16:creationId xmlns:a16="http://schemas.microsoft.com/office/drawing/2014/main" id="{5BBE52C3-B350-4D8F-1E3E-FE379449ABC7}"/>
              </a:ext>
            </a:extLst>
          </p:cNvPr>
          <p:cNvSpPr>
            <a:spLocks noGrp="1"/>
          </p:cNvSpPr>
          <p:nvPr>
            <p:ph idx="1"/>
          </p:nvPr>
        </p:nvSpPr>
        <p:spPr/>
        <p:txBody>
          <a:bodyPr/>
          <a:lstStyle/>
          <a:p>
            <a:r>
              <a:rPr lang="nl-NL" dirty="0"/>
              <a:t>‘Wen-periode’ tot de herfstvakantie</a:t>
            </a:r>
          </a:p>
          <a:p>
            <a:r>
              <a:rPr lang="nl-NL" dirty="0"/>
              <a:t>Journal</a:t>
            </a:r>
          </a:p>
          <a:p>
            <a:r>
              <a:rPr lang="nl-NL" b="1" dirty="0"/>
              <a:t>E</a:t>
            </a:r>
            <a:r>
              <a:rPr lang="nl-NL" dirty="0"/>
              <a:t>uropean </a:t>
            </a:r>
            <a:r>
              <a:rPr lang="nl-NL" b="1" dirty="0"/>
              <a:t>I</a:t>
            </a:r>
            <a:r>
              <a:rPr lang="nl-NL" dirty="0"/>
              <a:t>nternational </a:t>
            </a:r>
            <a:r>
              <a:rPr lang="nl-NL" b="1" dirty="0" err="1"/>
              <a:t>O</a:t>
            </a:r>
            <a:r>
              <a:rPr lang="nl-NL" dirty="0" err="1"/>
              <a:t>rientation</a:t>
            </a:r>
            <a:r>
              <a:rPr lang="nl-NL" dirty="0"/>
              <a:t> </a:t>
            </a:r>
          </a:p>
          <a:p>
            <a:r>
              <a:rPr lang="nl-NL" dirty="0"/>
              <a:t>Beoordeling per vak op </a:t>
            </a:r>
            <a:r>
              <a:rPr lang="nl-NL" dirty="0" err="1"/>
              <a:t>bilingual</a:t>
            </a:r>
            <a:r>
              <a:rPr lang="nl-NL" dirty="0"/>
              <a:t> attitude </a:t>
            </a:r>
          </a:p>
          <a:p>
            <a:r>
              <a:rPr lang="nl-NL" dirty="0"/>
              <a:t>Excursies en activiteiten in het Engels </a:t>
            </a:r>
          </a:p>
          <a:p>
            <a:r>
              <a:rPr lang="nl-NL" dirty="0"/>
              <a:t>Reis Newcastle (volgende dia) </a:t>
            </a:r>
          </a:p>
          <a:p>
            <a:endParaRPr lang="en-GB" dirty="0"/>
          </a:p>
          <a:p>
            <a:endParaRPr lang="en-GB" dirty="0"/>
          </a:p>
        </p:txBody>
      </p:sp>
    </p:spTree>
    <p:extLst>
      <p:ext uri="{BB962C8B-B14F-4D97-AF65-F5344CB8AC3E}">
        <p14:creationId xmlns:p14="http://schemas.microsoft.com/office/powerpoint/2010/main" val="318303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5F84B-F810-FF5D-C14C-9996E43B080D}"/>
              </a:ext>
            </a:extLst>
          </p:cNvPr>
          <p:cNvSpPr>
            <a:spLocks noGrp="1"/>
          </p:cNvSpPr>
          <p:nvPr>
            <p:ph type="title"/>
          </p:nvPr>
        </p:nvSpPr>
        <p:spPr/>
        <p:txBody>
          <a:bodyPr/>
          <a:lstStyle/>
          <a:p>
            <a:r>
              <a:rPr lang="en-GB" dirty="0"/>
              <a:t>Reis Newcastle </a:t>
            </a:r>
          </a:p>
        </p:txBody>
      </p:sp>
      <p:sp>
        <p:nvSpPr>
          <p:cNvPr id="3" name="Tijdelijke aanduiding voor inhoud 2">
            <a:extLst>
              <a:ext uri="{FF2B5EF4-FFF2-40B4-BE49-F238E27FC236}">
                <a16:creationId xmlns:a16="http://schemas.microsoft.com/office/drawing/2014/main" id="{820E0E29-23D8-AA59-72E3-8F1C9DB6E386}"/>
              </a:ext>
            </a:extLst>
          </p:cNvPr>
          <p:cNvSpPr>
            <a:spLocks noGrp="1"/>
          </p:cNvSpPr>
          <p:nvPr>
            <p:ph idx="1"/>
          </p:nvPr>
        </p:nvSpPr>
        <p:spPr/>
        <p:txBody>
          <a:bodyPr/>
          <a:lstStyle/>
          <a:p>
            <a:r>
              <a:rPr lang="en-GB" dirty="0"/>
              <a:t>TTO 1  </a:t>
            </a:r>
          </a:p>
          <a:p>
            <a:r>
              <a:rPr lang="nl-NL" dirty="0"/>
              <a:t>17 t/m 20 oktober</a:t>
            </a:r>
          </a:p>
          <a:p>
            <a:r>
              <a:rPr lang="nl-NL" dirty="0"/>
              <a:t>Volledig in het Engels</a:t>
            </a:r>
          </a:p>
          <a:p>
            <a:r>
              <a:rPr lang="nl-NL" dirty="0"/>
              <a:t>Informatiebrief</a:t>
            </a:r>
          </a:p>
          <a:p>
            <a:r>
              <a:rPr lang="nl-NL" dirty="0"/>
              <a:t>Diëten/allergieën</a:t>
            </a:r>
          </a:p>
          <a:p>
            <a:r>
              <a:rPr lang="nl-NL" b="1" dirty="0"/>
              <a:t>Paspoort!</a:t>
            </a:r>
          </a:p>
          <a:p>
            <a:endParaRPr lang="en-GB" dirty="0">
              <a:highlight>
                <a:srgbClr val="FFFF00"/>
              </a:highlight>
            </a:endParaRPr>
          </a:p>
          <a:p>
            <a:endParaRPr lang="en-GB" dirty="0"/>
          </a:p>
        </p:txBody>
      </p:sp>
    </p:spTree>
    <p:extLst>
      <p:ext uri="{BB962C8B-B14F-4D97-AF65-F5344CB8AC3E}">
        <p14:creationId xmlns:p14="http://schemas.microsoft.com/office/powerpoint/2010/main" val="2021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94147-E72C-4C9A-8E5C-390AE59AFE90}"/>
              </a:ext>
            </a:extLst>
          </p:cNvPr>
          <p:cNvSpPr>
            <a:spLocks noGrp="1"/>
          </p:cNvSpPr>
          <p:nvPr>
            <p:ph type="title"/>
          </p:nvPr>
        </p:nvSpPr>
        <p:spPr/>
        <p:txBody>
          <a:bodyPr/>
          <a:lstStyle/>
          <a:p>
            <a:r>
              <a:rPr lang="nl-NL" dirty="0"/>
              <a:t>Vakoverstijgende projecten</a:t>
            </a:r>
            <a:endParaRPr lang="en-GB" dirty="0"/>
          </a:p>
        </p:txBody>
      </p:sp>
      <p:sp>
        <p:nvSpPr>
          <p:cNvPr id="3" name="Tijdelijke aanduiding voor inhoud 2">
            <a:extLst>
              <a:ext uri="{FF2B5EF4-FFF2-40B4-BE49-F238E27FC236}">
                <a16:creationId xmlns:a16="http://schemas.microsoft.com/office/drawing/2014/main" id="{23C79C09-6D13-487A-9B4F-761E6310A04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6602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4AD02-17B3-4293-AEF5-080B70E886B7}"/>
              </a:ext>
            </a:extLst>
          </p:cNvPr>
          <p:cNvSpPr>
            <a:spLocks noGrp="1"/>
          </p:cNvSpPr>
          <p:nvPr>
            <p:ph type="title"/>
          </p:nvPr>
        </p:nvSpPr>
        <p:spPr/>
        <p:txBody>
          <a:bodyPr/>
          <a:lstStyle/>
          <a:p>
            <a:r>
              <a:rPr lang="en-GB" dirty="0"/>
              <a:t>Kamp</a:t>
            </a:r>
          </a:p>
        </p:txBody>
      </p:sp>
      <p:sp>
        <p:nvSpPr>
          <p:cNvPr id="3" name="Tijdelijke aanduiding voor inhoud 2">
            <a:extLst>
              <a:ext uri="{FF2B5EF4-FFF2-40B4-BE49-F238E27FC236}">
                <a16:creationId xmlns:a16="http://schemas.microsoft.com/office/drawing/2014/main" id="{C54CEF3B-9E8F-4EDE-A14D-0638A624E0FE}"/>
              </a:ext>
            </a:extLst>
          </p:cNvPr>
          <p:cNvSpPr>
            <a:spLocks noGrp="1"/>
          </p:cNvSpPr>
          <p:nvPr>
            <p:ph idx="1"/>
          </p:nvPr>
        </p:nvSpPr>
        <p:spPr/>
        <p:txBody>
          <a:bodyPr/>
          <a:lstStyle/>
          <a:p>
            <a:r>
              <a:rPr lang="en-GB" dirty="0"/>
              <a:t>Datum</a:t>
            </a:r>
          </a:p>
          <a:p>
            <a:r>
              <a:rPr lang="en-GB" dirty="0" err="1"/>
              <a:t>Programma</a:t>
            </a:r>
            <a:r>
              <a:rPr lang="en-GB" dirty="0"/>
              <a:t> in </a:t>
            </a:r>
            <a:r>
              <a:rPr lang="en-GB" dirty="0" err="1"/>
              <a:t>mentorles</a:t>
            </a:r>
            <a:r>
              <a:rPr lang="en-GB" dirty="0"/>
              <a:t> </a:t>
            </a:r>
          </a:p>
          <a:p>
            <a:r>
              <a:rPr lang="nl-NL" dirty="0"/>
              <a:t>Informatiebrief</a:t>
            </a:r>
          </a:p>
          <a:p>
            <a:r>
              <a:rPr lang="nl-NL" dirty="0"/>
              <a:t>Diëten/allergieën</a:t>
            </a:r>
          </a:p>
          <a:p>
            <a:endParaRPr lang="nl-NL" dirty="0"/>
          </a:p>
          <a:p>
            <a:pPr marL="0" indent="0">
              <a:buNone/>
            </a:pPr>
            <a:endParaRPr lang="nl-NL" dirty="0"/>
          </a:p>
          <a:p>
            <a:endParaRPr lang="en-GB" dirty="0"/>
          </a:p>
        </p:txBody>
      </p:sp>
    </p:spTree>
    <p:extLst>
      <p:ext uri="{BB962C8B-B14F-4D97-AF65-F5344CB8AC3E}">
        <p14:creationId xmlns:p14="http://schemas.microsoft.com/office/powerpoint/2010/main" val="367090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97477-FAAA-A7D6-D8D9-30477F7E216C}"/>
              </a:ext>
            </a:extLst>
          </p:cNvPr>
          <p:cNvSpPr>
            <a:spLocks noGrp="1"/>
          </p:cNvSpPr>
          <p:nvPr>
            <p:ph type="title"/>
          </p:nvPr>
        </p:nvSpPr>
        <p:spPr/>
        <p:txBody>
          <a:bodyPr/>
          <a:lstStyle/>
          <a:p>
            <a:r>
              <a:rPr lang="en-GB" dirty="0"/>
              <a:t>Overgangsnormen</a:t>
            </a:r>
          </a:p>
        </p:txBody>
      </p:sp>
      <p:sp>
        <p:nvSpPr>
          <p:cNvPr id="3" name="Tijdelijke aanduiding voor inhoud 2">
            <a:extLst>
              <a:ext uri="{FF2B5EF4-FFF2-40B4-BE49-F238E27FC236}">
                <a16:creationId xmlns:a16="http://schemas.microsoft.com/office/drawing/2014/main" id="{6E8448FB-A043-5E59-6130-5C9A9CB32018}"/>
              </a:ext>
            </a:extLst>
          </p:cNvPr>
          <p:cNvSpPr>
            <a:spLocks noGrp="1"/>
          </p:cNvSpPr>
          <p:nvPr>
            <p:ph idx="1"/>
          </p:nvPr>
        </p:nvSpPr>
        <p:spPr/>
        <p:txBody>
          <a:bodyPr>
            <a:normAutofit/>
          </a:bodyPr>
          <a:lstStyle/>
          <a:p>
            <a:r>
              <a:rPr lang="nl-NL" dirty="0"/>
              <a:t>Reguliere overgangsnorm:				</a:t>
            </a:r>
          </a:p>
          <a:p>
            <a:pPr lvl="1"/>
            <a:r>
              <a:rPr lang="nl-NL" dirty="0"/>
              <a:t>Maximaal 1 TKP in je kernvakken (EN, NE, WI)		 Geen bespreekzone</a:t>
            </a:r>
          </a:p>
          <a:p>
            <a:pPr lvl="1"/>
            <a:r>
              <a:rPr lang="nl-NL" dirty="0"/>
              <a:t>Minimaal een 6,0 gemiddeld</a:t>
            </a:r>
          </a:p>
          <a:p>
            <a:pPr lvl="1"/>
            <a:r>
              <a:rPr lang="nl-NL" dirty="0"/>
              <a:t>Maximaal 3 TKP in al je vakken</a:t>
            </a:r>
          </a:p>
          <a:p>
            <a:endParaRPr lang="nl-NL" dirty="0"/>
          </a:p>
          <a:p>
            <a:r>
              <a:rPr lang="nl-NL" dirty="0"/>
              <a:t>Aanvullende TTO-normen		Bespreekgeval TTO: </a:t>
            </a:r>
          </a:p>
          <a:p>
            <a:pPr lvl="1"/>
            <a:r>
              <a:rPr lang="nl-NL" dirty="0" err="1"/>
              <a:t>Bilingual</a:t>
            </a:r>
            <a:r>
              <a:rPr lang="nl-NL" dirty="0"/>
              <a:t> attitude (alleen A &amp; B) 	C / D</a:t>
            </a:r>
          </a:p>
          <a:p>
            <a:pPr lvl="1"/>
            <a:r>
              <a:rPr lang="nl-NL" dirty="0"/>
              <a:t>Minimaal 6,5 voor Engels 		6,0 – 6,4 Engels </a:t>
            </a:r>
          </a:p>
          <a:p>
            <a:pPr lvl="1"/>
            <a:r>
              <a:rPr lang="nl-NL" dirty="0"/>
              <a:t>EIO voldoende 				EIO matig </a:t>
            </a:r>
          </a:p>
          <a:p>
            <a:endParaRPr lang="en-GB" dirty="0"/>
          </a:p>
        </p:txBody>
      </p:sp>
      <p:sp>
        <p:nvSpPr>
          <p:cNvPr id="4" name="Rechteraccolade 3">
            <a:extLst>
              <a:ext uri="{FF2B5EF4-FFF2-40B4-BE49-F238E27FC236}">
                <a16:creationId xmlns:a16="http://schemas.microsoft.com/office/drawing/2014/main" id="{21036B7E-69D1-3828-EC06-7FFE9F79A724}"/>
              </a:ext>
            </a:extLst>
          </p:cNvPr>
          <p:cNvSpPr/>
          <p:nvPr/>
        </p:nvSpPr>
        <p:spPr>
          <a:xfrm>
            <a:off x="5916058" y="4087258"/>
            <a:ext cx="225661" cy="1520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76200">
                <a:solidFill>
                  <a:schemeClr val="tx1"/>
                </a:solidFill>
              </a:ln>
            </a:endParaRPr>
          </a:p>
        </p:txBody>
      </p:sp>
      <p:sp>
        <p:nvSpPr>
          <p:cNvPr id="6" name="Rechteraccolade 5">
            <a:extLst>
              <a:ext uri="{FF2B5EF4-FFF2-40B4-BE49-F238E27FC236}">
                <a16:creationId xmlns:a16="http://schemas.microsoft.com/office/drawing/2014/main" id="{EC5E3276-1AA4-E3D6-B1D7-4BA8AB39B03E}"/>
              </a:ext>
            </a:extLst>
          </p:cNvPr>
          <p:cNvSpPr/>
          <p:nvPr/>
        </p:nvSpPr>
        <p:spPr>
          <a:xfrm>
            <a:off x="7632853" y="1908672"/>
            <a:ext cx="225661" cy="1520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76200">
                <a:solidFill>
                  <a:schemeClr val="tx1"/>
                </a:solidFill>
              </a:ln>
            </a:endParaRPr>
          </a:p>
        </p:txBody>
      </p:sp>
    </p:spTree>
    <p:extLst>
      <p:ext uri="{BB962C8B-B14F-4D97-AF65-F5344CB8AC3E}">
        <p14:creationId xmlns:p14="http://schemas.microsoft.com/office/powerpoint/2010/main" val="8358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CC14F-EE3E-4DF1-9202-4CD26E6EED81}"/>
              </a:ext>
            </a:extLst>
          </p:cNvPr>
          <p:cNvSpPr>
            <a:spLocks noGrp="1"/>
          </p:cNvSpPr>
          <p:nvPr>
            <p:ph type="title"/>
          </p:nvPr>
        </p:nvSpPr>
        <p:spPr/>
        <p:txBody>
          <a:bodyPr/>
          <a:lstStyle/>
          <a:p>
            <a:r>
              <a:rPr lang="en-GB" dirty="0" err="1"/>
              <a:t>Telefoongebruik</a:t>
            </a:r>
            <a:r>
              <a:rPr lang="en-GB" dirty="0"/>
              <a:t> </a:t>
            </a:r>
          </a:p>
        </p:txBody>
      </p:sp>
      <p:sp>
        <p:nvSpPr>
          <p:cNvPr id="3" name="Tijdelijke aanduiding voor inhoud 2">
            <a:extLst>
              <a:ext uri="{FF2B5EF4-FFF2-40B4-BE49-F238E27FC236}">
                <a16:creationId xmlns:a16="http://schemas.microsoft.com/office/drawing/2014/main" id="{236977E9-56E0-4F14-A9A1-32B6E403FF7F}"/>
              </a:ext>
            </a:extLst>
          </p:cNvPr>
          <p:cNvSpPr>
            <a:spLocks noGrp="1"/>
          </p:cNvSpPr>
          <p:nvPr>
            <p:ph idx="1"/>
          </p:nvPr>
        </p:nvSpPr>
        <p:spPr/>
        <p:txBody>
          <a:bodyPr/>
          <a:lstStyle/>
          <a:p>
            <a:r>
              <a:rPr lang="nl-NL" dirty="0"/>
              <a:t>Steeds vaker zien we dat er online gepest wordt </a:t>
            </a:r>
          </a:p>
          <a:p>
            <a:r>
              <a:rPr lang="nl-NL" dirty="0"/>
              <a:t>Aandacht mediawijsheid </a:t>
            </a:r>
          </a:p>
          <a:p>
            <a:r>
              <a:rPr lang="nl-NL" dirty="0"/>
              <a:t>Contract in </a:t>
            </a:r>
            <a:r>
              <a:rPr lang="nl-NL" dirty="0" err="1"/>
              <a:t>mentorles</a:t>
            </a:r>
            <a:r>
              <a:rPr lang="nl-NL" dirty="0"/>
              <a:t> </a:t>
            </a:r>
          </a:p>
          <a:p>
            <a:r>
              <a:rPr lang="nl-NL" dirty="0"/>
              <a:t>Schermtijd </a:t>
            </a:r>
          </a:p>
          <a:p>
            <a:r>
              <a:rPr lang="nl-NL" dirty="0"/>
              <a:t>Bespreekbaar maken thuis </a:t>
            </a:r>
          </a:p>
          <a:p>
            <a:r>
              <a:rPr lang="en-GB" dirty="0" err="1"/>
              <a:t>Telefoon</a:t>
            </a:r>
            <a:r>
              <a:rPr lang="en-GB" dirty="0"/>
              <a:t> </a:t>
            </a:r>
            <a:r>
              <a:rPr lang="en-GB" dirty="0" err="1"/>
              <a:t>beneden</a:t>
            </a:r>
            <a:r>
              <a:rPr lang="en-GB" dirty="0"/>
              <a:t> </a:t>
            </a:r>
            <a:r>
              <a:rPr lang="en-GB" dirty="0" err="1"/>
              <a:t>laten</a:t>
            </a:r>
            <a:r>
              <a:rPr lang="en-GB" dirty="0"/>
              <a:t> </a:t>
            </a:r>
            <a:r>
              <a:rPr lang="en-GB" dirty="0" err="1"/>
              <a:t>als</a:t>
            </a:r>
            <a:r>
              <a:rPr lang="en-GB" dirty="0"/>
              <a:t> ze </a:t>
            </a:r>
            <a:r>
              <a:rPr lang="en-GB" dirty="0" err="1"/>
              <a:t>gaan</a:t>
            </a:r>
            <a:r>
              <a:rPr lang="en-GB" dirty="0"/>
              <a:t> </a:t>
            </a:r>
            <a:r>
              <a:rPr lang="en-GB" dirty="0" err="1"/>
              <a:t>slapen</a:t>
            </a:r>
            <a:r>
              <a:rPr lang="en-GB" dirty="0"/>
              <a:t> (24/7)</a:t>
            </a:r>
          </a:p>
          <a:p>
            <a:endParaRPr lang="nl-NL" dirty="0"/>
          </a:p>
        </p:txBody>
      </p:sp>
    </p:spTree>
    <p:extLst>
      <p:ext uri="{BB962C8B-B14F-4D97-AF65-F5344CB8AC3E}">
        <p14:creationId xmlns:p14="http://schemas.microsoft.com/office/powerpoint/2010/main" val="405144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ACA20A-A4D5-4D88-A7F7-C769B5134DBA}"/>
              </a:ext>
            </a:extLst>
          </p:cNvPr>
          <p:cNvSpPr>
            <a:spLocks noGrp="1"/>
          </p:cNvSpPr>
          <p:nvPr>
            <p:ph type="title"/>
          </p:nvPr>
        </p:nvSpPr>
        <p:spPr/>
        <p:txBody>
          <a:bodyPr/>
          <a:lstStyle/>
          <a:p>
            <a:r>
              <a:rPr lang="en-GB" dirty="0" err="1"/>
              <a:t>Boekenspreekuur</a:t>
            </a:r>
            <a:endParaRPr lang="en-GB" dirty="0"/>
          </a:p>
        </p:txBody>
      </p:sp>
      <p:sp>
        <p:nvSpPr>
          <p:cNvPr id="3" name="Tijdelijke aanduiding voor inhoud 2">
            <a:extLst>
              <a:ext uri="{FF2B5EF4-FFF2-40B4-BE49-F238E27FC236}">
                <a16:creationId xmlns:a16="http://schemas.microsoft.com/office/drawing/2014/main" id="{93442468-F799-4120-97EE-515E23532B1F}"/>
              </a:ext>
            </a:extLst>
          </p:cNvPr>
          <p:cNvSpPr>
            <a:spLocks noGrp="1"/>
          </p:cNvSpPr>
          <p:nvPr>
            <p:ph idx="1"/>
          </p:nvPr>
        </p:nvSpPr>
        <p:spPr/>
        <p:txBody>
          <a:bodyPr/>
          <a:lstStyle/>
          <a:p>
            <a:r>
              <a:rPr lang="nl-NL" dirty="0"/>
              <a:t>Boeken niet geleverd/beschadigd of je hebt een ander probleem dan kan je terecht in kamer 308</a:t>
            </a:r>
          </a:p>
          <a:p>
            <a:r>
              <a:rPr lang="nl-NL" dirty="0"/>
              <a:t>Kleine pauze op dinsdag en vrijdag tot de </a:t>
            </a:r>
            <a:r>
              <a:rPr lang="nl-NL" b="1" u="sng" dirty="0"/>
              <a:t>herfstvakantie</a:t>
            </a:r>
          </a:p>
          <a:p>
            <a:r>
              <a:rPr lang="nl-NL" dirty="0"/>
              <a:t>Na de herfstvakantie is er kans op kosten</a:t>
            </a:r>
            <a:endParaRPr lang="en-GB" dirty="0"/>
          </a:p>
        </p:txBody>
      </p:sp>
    </p:spTree>
    <p:extLst>
      <p:ext uri="{BB962C8B-B14F-4D97-AF65-F5344CB8AC3E}">
        <p14:creationId xmlns:p14="http://schemas.microsoft.com/office/powerpoint/2010/main" val="353811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F08D-5D18-3525-64A8-8D263754D340}"/>
              </a:ext>
            </a:extLst>
          </p:cNvPr>
          <p:cNvSpPr>
            <a:spLocks noGrp="1"/>
          </p:cNvSpPr>
          <p:nvPr>
            <p:ph type="title"/>
          </p:nvPr>
        </p:nvSpPr>
        <p:spPr/>
        <p:txBody>
          <a:bodyPr>
            <a:normAutofit/>
          </a:bodyPr>
          <a:lstStyle/>
          <a:p>
            <a:r>
              <a:rPr lang="nl-NL" sz="4400" b="1" dirty="0">
                <a:cs typeface="Arial" pitchFamily="34" charset="0"/>
              </a:rPr>
              <a:t>Wat kunt u vanavond verwachten?</a:t>
            </a:r>
            <a:endParaRPr lang="en-GB" dirty="0"/>
          </a:p>
        </p:txBody>
      </p:sp>
      <p:sp>
        <p:nvSpPr>
          <p:cNvPr id="3" name="Tijdelijke aanduiding voor inhoud 2">
            <a:extLst>
              <a:ext uri="{FF2B5EF4-FFF2-40B4-BE49-F238E27FC236}">
                <a16:creationId xmlns:a16="http://schemas.microsoft.com/office/drawing/2014/main" id="{05E6C179-5107-F34D-8B81-6D203469A02E}"/>
              </a:ext>
            </a:extLst>
          </p:cNvPr>
          <p:cNvSpPr>
            <a:spLocks noGrp="1"/>
          </p:cNvSpPr>
          <p:nvPr>
            <p:ph idx="1"/>
          </p:nvPr>
        </p:nvSpPr>
        <p:spPr>
          <a:xfrm>
            <a:off x="838200" y="2060847"/>
            <a:ext cx="10515600" cy="4116115"/>
          </a:xfrm>
        </p:spPr>
        <p:txBody>
          <a:bodyPr/>
          <a:lstStyle/>
          <a:p>
            <a:r>
              <a:rPr lang="nl-NL" sz="2800" dirty="0">
                <a:cs typeface="Arial" pitchFamily="34" charset="0"/>
              </a:rPr>
              <a:t>even voorstellen;</a:t>
            </a:r>
          </a:p>
          <a:p>
            <a:r>
              <a:rPr lang="nl-NL" dirty="0">
                <a:cs typeface="Arial" pitchFamily="34" charset="0"/>
              </a:rPr>
              <a:t>terugblik eerste weken;</a:t>
            </a:r>
            <a:endParaRPr lang="nl-NL" sz="2800" dirty="0">
              <a:cs typeface="Arial" pitchFamily="34" charset="0"/>
            </a:endParaRPr>
          </a:p>
          <a:p>
            <a:r>
              <a:rPr lang="nl-NL" dirty="0">
                <a:cs typeface="Arial" pitchFamily="34" charset="0"/>
              </a:rPr>
              <a:t>b</a:t>
            </a:r>
            <a:r>
              <a:rPr lang="nl-NL" sz="2800" dirty="0">
                <a:cs typeface="Arial" pitchFamily="34" charset="0"/>
              </a:rPr>
              <a:t>elangrijke data;</a:t>
            </a:r>
          </a:p>
          <a:p>
            <a:r>
              <a:rPr lang="nl-NL" dirty="0">
                <a:cs typeface="Arial" pitchFamily="34" charset="0"/>
              </a:rPr>
              <a:t>verbouwing, schoolpleinen</a:t>
            </a:r>
            <a:r>
              <a:rPr lang="nl-NL" sz="2800" dirty="0">
                <a:cs typeface="Arial" pitchFamily="34" charset="0"/>
              </a:rPr>
              <a:t>;</a:t>
            </a:r>
          </a:p>
          <a:p>
            <a:r>
              <a:rPr lang="nl-NL" dirty="0">
                <a:cs typeface="Arial" pitchFamily="34" charset="0"/>
              </a:rPr>
              <a:t>g</a:t>
            </a:r>
            <a:r>
              <a:rPr lang="nl-NL" sz="2800" dirty="0">
                <a:cs typeface="Arial" pitchFamily="34" charset="0"/>
              </a:rPr>
              <a:t>ebruik van mobiel;</a:t>
            </a:r>
          </a:p>
          <a:p>
            <a:r>
              <a:rPr lang="nl-NL" dirty="0">
                <a:cs typeface="Arial" pitchFamily="34" charset="0"/>
              </a:rPr>
              <a:t>ondersteuningsmogelijkheden;</a:t>
            </a:r>
            <a:endParaRPr lang="nl-NL" sz="2800" dirty="0">
              <a:cs typeface="Arial" pitchFamily="34" charset="0"/>
            </a:endParaRPr>
          </a:p>
          <a:p>
            <a:r>
              <a:rPr lang="nl-NL" dirty="0">
                <a:cs typeface="Arial" pitchFamily="34" charset="0"/>
              </a:rPr>
              <a:t>naar de lokalen.</a:t>
            </a:r>
            <a:endParaRPr lang="nl-NL" sz="2800" dirty="0">
              <a:cs typeface="Arial" pitchFamily="34" charset="0"/>
            </a:endParaRPr>
          </a:p>
          <a:p>
            <a:endParaRPr lang="en-GB" dirty="0"/>
          </a:p>
        </p:txBody>
      </p:sp>
      <p:pic>
        <p:nvPicPr>
          <p:cNvPr id="5" name="Picture 3">
            <a:extLst>
              <a:ext uri="{FF2B5EF4-FFF2-40B4-BE49-F238E27FC236}">
                <a16:creationId xmlns:a16="http://schemas.microsoft.com/office/drawing/2014/main" id="{A98CE51F-1D1A-C984-5440-BC8EECEEB914}"/>
              </a:ext>
            </a:extLst>
          </p:cNvPr>
          <p:cNvPicPr>
            <a:picLocks noChangeAspect="1"/>
          </p:cNvPicPr>
          <p:nvPr/>
        </p:nvPicPr>
        <p:blipFill>
          <a:blip r:embed="rId2"/>
          <a:stretch>
            <a:fillRect/>
          </a:stretch>
        </p:blipFill>
        <p:spPr>
          <a:xfrm>
            <a:off x="6811789" y="2060848"/>
            <a:ext cx="2736304"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263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4D8A5-DA38-1342-AFC3-22C6B0B7F9A5}"/>
              </a:ext>
            </a:extLst>
          </p:cNvPr>
          <p:cNvSpPr>
            <a:spLocks noGrp="1"/>
          </p:cNvSpPr>
          <p:nvPr>
            <p:ph type="title"/>
          </p:nvPr>
        </p:nvSpPr>
        <p:spPr/>
        <p:txBody>
          <a:bodyPr/>
          <a:lstStyle/>
          <a:p>
            <a:r>
              <a:rPr lang="nl-NL" dirty="0"/>
              <a:t>Opdrachten</a:t>
            </a:r>
          </a:p>
        </p:txBody>
      </p:sp>
      <p:sp>
        <p:nvSpPr>
          <p:cNvPr id="3" name="Tijdelijke aanduiding voor inhoud 2">
            <a:extLst>
              <a:ext uri="{FF2B5EF4-FFF2-40B4-BE49-F238E27FC236}">
                <a16:creationId xmlns:a16="http://schemas.microsoft.com/office/drawing/2014/main" id="{774C50E8-855E-5CE6-97D1-91E2FD84701F}"/>
              </a:ext>
            </a:extLst>
          </p:cNvPr>
          <p:cNvSpPr>
            <a:spLocks noGrp="1"/>
          </p:cNvSpPr>
          <p:nvPr>
            <p:ph idx="1"/>
          </p:nvPr>
        </p:nvSpPr>
        <p:spPr>
          <a:xfrm>
            <a:off x="559904" y="1690688"/>
            <a:ext cx="10515600" cy="4351338"/>
          </a:xfrm>
        </p:spPr>
        <p:txBody>
          <a:bodyPr/>
          <a:lstStyle/>
          <a:p>
            <a:pPr marL="0" indent="0">
              <a:buNone/>
            </a:pPr>
            <a:r>
              <a:rPr lang="nl-NL" dirty="0">
                <a:latin typeface="+mj-lt"/>
              </a:rPr>
              <a:t>1: Wat moet ik weten over/van uw dochter/zoon?</a:t>
            </a:r>
          </a:p>
          <a:p>
            <a:pPr marL="0" indent="0">
              <a:buNone/>
            </a:pPr>
            <a:br>
              <a:rPr lang="nl-NL" dirty="0">
                <a:latin typeface="+mj-lt"/>
              </a:rPr>
            </a:br>
            <a:r>
              <a:rPr lang="nl-NL" dirty="0">
                <a:latin typeface="+mj-lt"/>
              </a:rPr>
              <a:t>2: Boodschap aan uw dochter/zoon</a:t>
            </a:r>
          </a:p>
          <a:p>
            <a:pPr marL="0" indent="0">
              <a:buNone/>
            </a:pPr>
            <a:endParaRPr lang="nl-NL" sz="3600" dirty="0">
              <a:latin typeface="+mj-lt"/>
            </a:endParaRPr>
          </a:p>
          <a:p>
            <a:pPr marL="0" indent="0">
              <a:buNone/>
            </a:pPr>
            <a:endParaRPr lang="nl-NL" sz="3600" dirty="0">
              <a:latin typeface="+mj-lt"/>
            </a:endParaRPr>
          </a:p>
          <a:p>
            <a:endParaRPr lang="nl-NL" dirty="0"/>
          </a:p>
        </p:txBody>
      </p:sp>
    </p:spTree>
    <p:extLst>
      <p:ext uri="{BB962C8B-B14F-4D97-AF65-F5344CB8AC3E}">
        <p14:creationId xmlns:p14="http://schemas.microsoft.com/office/powerpoint/2010/main" val="376956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8F23B-856E-B3C3-022A-346159E9CC7B}"/>
              </a:ext>
            </a:extLst>
          </p:cNvPr>
          <p:cNvSpPr>
            <a:spLocks noGrp="1"/>
          </p:cNvSpPr>
          <p:nvPr>
            <p:ph type="title"/>
          </p:nvPr>
        </p:nvSpPr>
        <p:spPr/>
        <p:txBody>
          <a:bodyPr/>
          <a:lstStyle/>
          <a:p>
            <a:r>
              <a:rPr lang="en-GB" dirty="0" err="1"/>
              <a:t>Verder</a:t>
            </a:r>
            <a:r>
              <a:rPr lang="en-GB" dirty="0"/>
              <a:t>…</a:t>
            </a:r>
          </a:p>
        </p:txBody>
      </p:sp>
      <p:sp>
        <p:nvSpPr>
          <p:cNvPr id="3" name="Tijdelijke aanduiding voor inhoud 2">
            <a:extLst>
              <a:ext uri="{FF2B5EF4-FFF2-40B4-BE49-F238E27FC236}">
                <a16:creationId xmlns:a16="http://schemas.microsoft.com/office/drawing/2014/main" id="{4163FAAC-F550-3421-720C-A2E41DE3F09E}"/>
              </a:ext>
            </a:extLst>
          </p:cNvPr>
          <p:cNvSpPr>
            <a:spLocks noGrp="1"/>
          </p:cNvSpPr>
          <p:nvPr>
            <p:ph idx="1"/>
          </p:nvPr>
        </p:nvSpPr>
        <p:spPr>
          <a:xfrm>
            <a:off x="838200" y="1690688"/>
            <a:ext cx="10515600" cy="4351338"/>
          </a:xfrm>
        </p:spPr>
        <p:txBody>
          <a:bodyPr>
            <a:normAutofit lnSpcReduction="10000"/>
          </a:bodyPr>
          <a:lstStyle/>
          <a:p>
            <a:r>
              <a:rPr lang="nl-NL" dirty="0"/>
              <a:t>Aanmelden klankbordgroep</a:t>
            </a:r>
          </a:p>
          <a:p>
            <a:pPr lvl="1"/>
            <a:r>
              <a:rPr lang="nl-NL" dirty="0"/>
              <a:t>J.vanhetkaar@schoter.nl</a:t>
            </a:r>
          </a:p>
          <a:p>
            <a:r>
              <a:rPr lang="nl-NL" dirty="0"/>
              <a:t>Ouderbijdrage</a:t>
            </a:r>
          </a:p>
          <a:p>
            <a:pPr lvl="1"/>
            <a:r>
              <a:rPr lang="nl-NL" dirty="0"/>
              <a:t>Introductie activiteiten</a:t>
            </a:r>
          </a:p>
          <a:p>
            <a:pPr lvl="1"/>
            <a:r>
              <a:rPr lang="nl-NL" dirty="0"/>
              <a:t>Excursies</a:t>
            </a:r>
          </a:p>
          <a:p>
            <a:pPr lvl="1"/>
            <a:r>
              <a:rPr lang="nl-NL" dirty="0"/>
              <a:t>Sport-, theater-, kunstactiviteiten</a:t>
            </a:r>
          </a:p>
          <a:p>
            <a:r>
              <a:rPr lang="nl-NL" dirty="0"/>
              <a:t>TTO</a:t>
            </a:r>
          </a:p>
          <a:p>
            <a:pPr lvl="1"/>
            <a:r>
              <a:rPr lang="nl-NL" dirty="0"/>
              <a:t>Marjolijn Muller, coördinator TTO </a:t>
            </a:r>
            <a:br>
              <a:rPr lang="nl-NL" dirty="0"/>
            </a:br>
            <a:r>
              <a:rPr lang="nl-NL" u="sng" dirty="0"/>
              <a:t>M.muller@schoter.nl </a:t>
            </a:r>
          </a:p>
          <a:p>
            <a:r>
              <a:rPr lang="nl-NL" dirty="0"/>
              <a:t>Ouderraad zoekt ouders</a:t>
            </a:r>
          </a:p>
          <a:p>
            <a:pPr lvl="1"/>
            <a:r>
              <a:rPr lang="nl-NL" dirty="0"/>
              <a:t>Brief </a:t>
            </a:r>
          </a:p>
          <a:p>
            <a:endParaRPr lang="nl-NL" dirty="0"/>
          </a:p>
          <a:p>
            <a:endParaRPr lang="en-GB" dirty="0"/>
          </a:p>
        </p:txBody>
      </p:sp>
    </p:spTree>
    <p:extLst>
      <p:ext uri="{BB962C8B-B14F-4D97-AF65-F5344CB8AC3E}">
        <p14:creationId xmlns:p14="http://schemas.microsoft.com/office/powerpoint/2010/main" val="11153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3BA4E-D23B-04B0-96C1-72E976297EA2}"/>
              </a:ext>
            </a:extLst>
          </p:cNvPr>
          <p:cNvSpPr>
            <a:spLocks noGrp="1"/>
          </p:cNvSpPr>
          <p:nvPr>
            <p:ph type="title"/>
          </p:nvPr>
        </p:nvSpPr>
        <p:spPr>
          <a:xfrm>
            <a:off x="838200" y="2272079"/>
            <a:ext cx="10515600" cy="1325563"/>
          </a:xfrm>
        </p:spPr>
        <p:txBody>
          <a:bodyPr/>
          <a:lstStyle/>
          <a:p>
            <a:r>
              <a:rPr lang="nl-NL" dirty="0"/>
              <a:t>Vragen, tips, opmerkingen?</a:t>
            </a:r>
          </a:p>
        </p:txBody>
      </p:sp>
      <p:sp>
        <p:nvSpPr>
          <p:cNvPr id="3" name="Tekstvak 2">
            <a:extLst>
              <a:ext uri="{FF2B5EF4-FFF2-40B4-BE49-F238E27FC236}">
                <a16:creationId xmlns:a16="http://schemas.microsoft.com/office/drawing/2014/main" id="{9BBCB76D-E613-4EAF-AA9C-20B902B8A89B}"/>
              </a:ext>
            </a:extLst>
          </p:cNvPr>
          <p:cNvSpPr txBox="1"/>
          <p:nvPr/>
        </p:nvSpPr>
        <p:spPr>
          <a:xfrm>
            <a:off x="985961" y="3429000"/>
            <a:ext cx="7211833" cy="646331"/>
          </a:xfrm>
          <a:prstGeom prst="rect">
            <a:avLst/>
          </a:prstGeom>
          <a:noFill/>
        </p:spPr>
        <p:txBody>
          <a:bodyPr wrap="square" rtlCol="0">
            <a:spAutoFit/>
          </a:bodyPr>
          <a:lstStyle/>
          <a:p>
            <a:r>
              <a:rPr lang="nl-NL" i="1" dirty="0">
                <a:solidFill>
                  <a:schemeClr val="bg1"/>
                </a:solidFill>
              </a:rPr>
              <a:t>Mocht u vragen hebben wegens geloofsovertuigingen m.b.t. kamp verwijzen wij u graag door naar Joost van het Kaar. Hij zit klaar in lokaal XX</a:t>
            </a:r>
          </a:p>
        </p:txBody>
      </p:sp>
    </p:spTree>
    <p:extLst>
      <p:ext uri="{BB962C8B-B14F-4D97-AF65-F5344CB8AC3E}">
        <p14:creationId xmlns:p14="http://schemas.microsoft.com/office/powerpoint/2010/main" val="40781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30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B75594-F96E-7DBD-8686-0C48E0AEAAF1}"/>
              </a:ext>
            </a:extLst>
          </p:cNvPr>
          <p:cNvSpPr>
            <a:spLocks noGrp="1"/>
          </p:cNvSpPr>
          <p:nvPr>
            <p:ph sz="half" idx="1"/>
          </p:nvPr>
        </p:nvSpPr>
        <p:spPr>
          <a:xfrm>
            <a:off x="838200" y="4759285"/>
            <a:ext cx="5181600" cy="988018"/>
          </a:xfrm>
        </p:spPr>
        <p:txBody>
          <a:bodyPr/>
          <a:lstStyle/>
          <a:p>
            <a:pPr marL="0" indent="0">
              <a:buNone/>
            </a:pPr>
            <a:r>
              <a:rPr lang="nl-NL" sz="2800" dirty="0"/>
              <a:t>Joost  van het Kaar</a:t>
            </a:r>
          </a:p>
          <a:p>
            <a:pPr marL="0" indent="0">
              <a:buNone/>
            </a:pPr>
            <a:r>
              <a:rPr lang="nl-NL" sz="2800" dirty="0"/>
              <a:t>Conrector </a:t>
            </a:r>
            <a:r>
              <a:rPr lang="nl-NL" sz="2800"/>
              <a:t>brugklas </a:t>
            </a:r>
            <a:r>
              <a:rPr lang="nl-NL"/>
              <a:t>&amp;</a:t>
            </a:r>
            <a:r>
              <a:rPr lang="nl-NL" sz="2800"/>
              <a:t> </a:t>
            </a:r>
            <a:r>
              <a:rPr lang="nl-NL" sz="2800" dirty="0"/>
              <a:t>234 mavo</a:t>
            </a:r>
            <a:endParaRPr lang="en-GB" dirty="0"/>
          </a:p>
        </p:txBody>
      </p:sp>
      <p:sp>
        <p:nvSpPr>
          <p:cNvPr id="4" name="Tijdelijke aanduiding voor inhoud 3">
            <a:extLst>
              <a:ext uri="{FF2B5EF4-FFF2-40B4-BE49-F238E27FC236}">
                <a16:creationId xmlns:a16="http://schemas.microsoft.com/office/drawing/2014/main" id="{E812A655-B5D8-5ABC-9B8B-E91CD8D73327}"/>
              </a:ext>
            </a:extLst>
          </p:cNvPr>
          <p:cNvSpPr>
            <a:spLocks noGrp="1"/>
          </p:cNvSpPr>
          <p:nvPr>
            <p:ph sz="half" idx="2"/>
          </p:nvPr>
        </p:nvSpPr>
        <p:spPr>
          <a:xfrm>
            <a:off x="6172200" y="4759285"/>
            <a:ext cx="5181600" cy="988018"/>
          </a:xfrm>
        </p:spPr>
        <p:txBody>
          <a:bodyPr/>
          <a:lstStyle/>
          <a:p>
            <a:pPr marL="0" indent="0">
              <a:buNone/>
            </a:pPr>
            <a:r>
              <a:rPr lang="en-GB" dirty="0"/>
              <a:t>Jill Bloemsma </a:t>
            </a:r>
          </a:p>
          <a:p>
            <a:pPr marL="0" indent="0">
              <a:buNone/>
            </a:pPr>
            <a:r>
              <a:rPr lang="nl-NL" sz="2800" dirty="0"/>
              <a:t>Coördinator brugklas</a:t>
            </a:r>
          </a:p>
          <a:p>
            <a:pPr marL="0" indent="0">
              <a:buNone/>
            </a:pPr>
            <a:endParaRPr lang="en-GB" dirty="0"/>
          </a:p>
        </p:txBody>
      </p:sp>
      <p:pic>
        <p:nvPicPr>
          <p:cNvPr id="5" name="Afbeelding 4" descr="Afbeelding met persoon, kleding, buiten&#10;&#10;Automatisch gegenereerde beschrijving">
            <a:extLst>
              <a:ext uri="{FF2B5EF4-FFF2-40B4-BE49-F238E27FC236}">
                <a16:creationId xmlns:a16="http://schemas.microsoft.com/office/drawing/2014/main" id="{516C53CB-05A2-549D-5213-5194461F0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767592"/>
            <a:ext cx="2450939" cy="3702325"/>
          </a:xfrm>
          <a:prstGeom prst="rect">
            <a:avLst/>
          </a:prstGeom>
        </p:spPr>
      </p:pic>
      <p:pic>
        <p:nvPicPr>
          <p:cNvPr id="7" name="Afbeelding 6" descr="Afbeelding met persoon, binnen, muur, person&#10;&#10;Automatisch gegenereerde beschrijving">
            <a:extLst>
              <a:ext uri="{FF2B5EF4-FFF2-40B4-BE49-F238E27FC236}">
                <a16:creationId xmlns:a16="http://schemas.microsoft.com/office/drawing/2014/main" id="{0571DF35-F37E-CB31-4C45-FC5A2EE89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67592"/>
            <a:ext cx="2450939" cy="3702325"/>
          </a:xfrm>
          <a:prstGeom prst="rect">
            <a:avLst/>
          </a:prstGeom>
        </p:spPr>
      </p:pic>
    </p:spTree>
    <p:extLst>
      <p:ext uri="{BB962C8B-B14F-4D97-AF65-F5344CB8AC3E}">
        <p14:creationId xmlns:p14="http://schemas.microsoft.com/office/powerpoint/2010/main" val="368523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C219B-FEAF-BB8F-9346-A3FCB1C836B4}"/>
              </a:ext>
            </a:extLst>
          </p:cNvPr>
          <p:cNvSpPr>
            <a:spLocks noGrp="1"/>
          </p:cNvSpPr>
          <p:nvPr>
            <p:ph type="ctrTitle"/>
          </p:nvPr>
        </p:nvSpPr>
        <p:spPr>
          <a:xfrm>
            <a:off x="1524000" y="743774"/>
            <a:ext cx="9144000" cy="1339649"/>
          </a:xfrm>
        </p:spPr>
        <p:txBody>
          <a:bodyPr/>
          <a:lstStyle/>
          <a:p>
            <a:r>
              <a:rPr lang="en-GB" dirty="0"/>
              <a:t>Team </a:t>
            </a:r>
            <a:r>
              <a:rPr lang="en-GB" dirty="0" err="1"/>
              <a:t>brugklas</a:t>
            </a:r>
            <a:endParaRPr lang="en-GB" dirty="0"/>
          </a:p>
        </p:txBody>
      </p:sp>
      <p:sp>
        <p:nvSpPr>
          <p:cNvPr id="3" name="Ondertitel 2">
            <a:extLst>
              <a:ext uri="{FF2B5EF4-FFF2-40B4-BE49-F238E27FC236}">
                <a16:creationId xmlns:a16="http://schemas.microsoft.com/office/drawing/2014/main" id="{C32EAA27-0EE4-905E-0A8B-EFCA43CC4679}"/>
              </a:ext>
            </a:extLst>
          </p:cNvPr>
          <p:cNvSpPr>
            <a:spLocks noGrp="1"/>
          </p:cNvSpPr>
          <p:nvPr>
            <p:ph type="subTitle" idx="1"/>
          </p:nvPr>
        </p:nvSpPr>
        <p:spPr>
          <a:xfrm>
            <a:off x="3762885" y="2237885"/>
            <a:ext cx="5940952" cy="1655762"/>
          </a:xfrm>
        </p:spPr>
        <p:txBody>
          <a:bodyPr>
            <a:noAutofit/>
          </a:bodyPr>
          <a:lstStyle/>
          <a:p>
            <a:pPr algn="l"/>
            <a:r>
              <a:rPr lang="en-GB" sz="2000" b="1" i="1" dirty="0"/>
              <a:t>1Tva		Abbie Aspland-Rood</a:t>
            </a:r>
          </a:p>
          <a:p>
            <a:pPr algn="l"/>
            <a:r>
              <a:rPr lang="en-GB" sz="2000" b="1" i="1" dirty="0"/>
              <a:t>1Vb		Denise Kal</a:t>
            </a:r>
          </a:p>
          <a:p>
            <a:pPr algn="l"/>
            <a:r>
              <a:rPr lang="en-GB" sz="2000" b="1" i="1" dirty="0"/>
              <a:t>1Ha_O		Bas Koster &amp; Nagisa </a:t>
            </a:r>
            <a:r>
              <a:rPr lang="en-GB" sz="2000" b="1" i="1" dirty="0" err="1"/>
              <a:t>Niyohara</a:t>
            </a:r>
            <a:endParaRPr lang="en-GB" sz="2000" b="1" i="1" dirty="0"/>
          </a:p>
          <a:p>
            <a:pPr algn="l"/>
            <a:r>
              <a:rPr lang="en-GB" sz="2000" b="1" i="1" dirty="0"/>
              <a:t>1THb		Rio van Schuppen</a:t>
            </a:r>
          </a:p>
          <a:p>
            <a:pPr algn="l"/>
            <a:r>
              <a:rPr lang="en-GB" sz="2000" b="1" i="1" dirty="0"/>
              <a:t>1Hc		</a:t>
            </a:r>
            <a:r>
              <a:rPr lang="en-GB" sz="2000" b="1" i="1" dirty="0" err="1"/>
              <a:t>Fabiënne</a:t>
            </a:r>
            <a:r>
              <a:rPr lang="en-GB" sz="2000" b="1" i="1" dirty="0"/>
              <a:t> Kerkhof</a:t>
            </a:r>
          </a:p>
          <a:p>
            <a:pPr algn="l"/>
            <a:r>
              <a:rPr lang="en-GB" sz="2000" b="1" i="1" dirty="0"/>
              <a:t>1Hd		Roos van der Sluis</a:t>
            </a:r>
          </a:p>
          <a:p>
            <a:pPr algn="l"/>
            <a:r>
              <a:rPr lang="en-GB" sz="2000" b="1" i="1" dirty="0"/>
              <a:t>1Ma_O		Niels Meinster</a:t>
            </a:r>
          </a:p>
          <a:p>
            <a:pPr algn="l"/>
            <a:r>
              <a:rPr lang="en-GB" sz="2000" b="1" i="1" dirty="0"/>
              <a:t>1Mb_O		Emma Zwemmer</a:t>
            </a:r>
          </a:p>
          <a:p>
            <a:pPr algn="l"/>
            <a:r>
              <a:rPr lang="en-GB" sz="2000" b="1" i="1" dirty="0"/>
              <a:t>1TMc		Nigel Hofman</a:t>
            </a:r>
          </a:p>
          <a:p>
            <a:pPr algn="l"/>
            <a:r>
              <a:rPr lang="en-GB" sz="2000" b="1" i="1" dirty="0"/>
              <a:t>1Md		Max Hemprig</a:t>
            </a:r>
          </a:p>
          <a:p>
            <a:pPr algn="l"/>
            <a:endParaRPr lang="en-GB" sz="2000" b="1" i="1" dirty="0"/>
          </a:p>
        </p:txBody>
      </p:sp>
    </p:spTree>
    <p:extLst>
      <p:ext uri="{BB962C8B-B14F-4D97-AF65-F5344CB8AC3E}">
        <p14:creationId xmlns:p14="http://schemas.microsoft.com/office/powerpoint/2010/main" val="40031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29959-9D19-1FEF-B05D-526C9DA89502}"/>
              </a:ext>
            </a:extLst>
          </p:cNvPr>
          <p:cNvSpPr>
            <a:spLocks noGrp="1"/>
          </p:cNvSpPr>
          <p:nvPr>
            <p:ph type="title"/>
          </p:nvPr>
        </p:nvSpPr>
        <p:spPr/>
        <p:txBody>
          <a:bodyPr/>
          <a:lstStyle/>
          <a:p>
            <a:r>
              <a:rPr lang="nl-NL" sz="4400" b="1" dirty="0">
                <a:cs typeface="Arial" pitchFamily="34" charset="0"/>
              </a:rPr>
              <a:t>Terugblik eerste weken</a:t>
            </a:r>
            <a:endParaRPr lang="en-GB" dirty="0"/>
          </a:p>
        </p:txBody>
      </p:sp>
      <p:sp>
        <p:nvSpPr>
          <p:cNvPr id="3" name="Tijdelijke aanduiding voor inhoud 2">
            <a:extLst>
              <a:ext uri="{FF2B5EF4-FFF2-40B4-BE49-F238E27FC236}">
                <a16:creationId xmlns:a16="http://schemas.microsoft.com/office/drawing/2014/main" id="{508077DE-8B71-5AAE-32A8-37B35BE472A4}"/>
              </a:ext>
            </a:extLst>
          </p:cNvPr>
          <p:cNvSpPr>
            <a:spLocks noGrp="1"/>
          </p:cNvSpPr>
          <p:nvPr>
            <p:ph idx="1"/>
          </p:nvPr>
        </p:nvSpPr>
        <p:spPr/>
        <p:txBody>
          <a:bodyPr>
            <a:normAutofit/>
          </a:bodyPr>
          <a:lstStyle/>
          <a:p>
            <a:pPr>
              <a:lnSpc>
                <a:spcPct val="100000"/>
              </a:lnSpc>
              <a:buNone/>
            </a:pPr>
            <a:r>
              <a:rPr lang="nl-NL" sz="2400" dirty="0">
                <a:cs typeface="Arial" pitchFamily="34" charset="0"/>
              </a:rPr>
              <a:t>   Groter gebouw, nieuwe vakken als Frans, wiskunde</a:t>
            </a:r>
            <a:r>
              <a:rPr lang="nl-NL" sz="2400" dirty="0">
                <a:cs typeface="Arial" pitchFamily="34" charset="0"/>
                <a:sym typeface="Symbol"/>
              </a:rPr>
              <a:t> </a:t>
            </a:r>
            <a:r>
              <a:rPr lang="nl-NL" sz="2400" b="1" dirty="0">
                <a:solidFill>
                  <a:srgbClr val="FF0000"/>
                </a:solidFill>
                <a:cs typeface="Arial" pitchFamily="34" charset="0"/>
                <a:sym typeface="Symbol"/>
              </a:rPr>
              <a:t></a:t>
            </a:r>
            <a:r>
              <a:rPr lang="nl-NL" sz="2400" dirty="0">
                <a:cs typeface="Arial" pitchFamily="34" charset="0"/>
              </a:rPr>
              <a:t> en drama, gym heet opeens LO, geen meester en juf, maar meneer en mevrouw, wel zo’n twaalf klaslokalen per week, kantine, </a:t>
            </a:r>
            <a:r>
              <a:rPr lang="nl-NL" sz="2400" b="1" dirty="0">
                <a:solidFill>
                  <a:srgbClr val="FF0000"/>
                </a:solidFill>
                <a:cs typeface="Arial" pitchFamily="34" charset="0"/>
                <a:sym typeface="Wingdings"/>
              </a:rPr>
              <a:t></a:t>
            </a:r>
            <a:r>
              <a:rPr lang="nl-NL" sz="2400" dirty="0">
                <a:cs typeface="Arial" pitchFamily="34" charset="0"/>
                <a:sym typeface="Wingdings"/>
              </a:rPr>
              <a:t>, </a:t>
            </a:r>
            <a:r>
              <a:rPr lang="nl-NL" sz="2400" dirty="0">
                <a:cs typeface="Arial" pitchFamily="34" charset="0"/>
              </a:rPr>
              <a:t>kluisjes, nieuwe laptop, een mentor en een mentor assistent, zware tas, rooster, leswisselingen, waar moet ik heen, kleine pauze, grote pauze, Magister, niet de oudste, maar de jongste, de aula, wie is wie, hoe laat begint het 4</a:t>
            </a:r>
            <a:r>
              <a:rPr lang="nl-NL" sz="2400" baseline="30000" dirty="0">
                <a:cs typeface="Arial" pitchFamily="34" charset="0"/>
              </a:rPr>
              <a:t>e</a:t>
            </a:r>
            <a:r>
              <a:rPr lang="nl-NL" sz="2400" dirty="0">
                <a:cs typeface="Arial" pitchFamily="34" charset="0"/>
              </a:rPr>
              <a:t> uur, waar is lokaal 317, ben ik wel op tijd </a:t>
            </a:r>
            <a:r>
              <a:rPr lang="nl-NL" sz="2400" dirty="0">
                <a:solidFill>
                  <a:srgbClr val="FF0000"/>
                </a:solidFill>
                <a:cs typeface="Arial" pitchFamily="34" charset="0"/>
                <a:sym typeface="Wingdings"/>
              </a:rPr>
              <a:t></a:t>
            </a:r>
            <a:r>
              <a:rPr lang="nl-NL" sz="2400" dirty="0">
                <a:cs typeface="Arial" pitchFamily="34" charset="0"/>
              </a:rPr>
              <a:t>, de eerste toetsen, spannend én druk én leuk,………. en óók nog brugklaskamp…</a:t>
            </a:r>
            <a:r>
              <a:rPr lang="nl-NL" sz="2400" dirty="0">
                <a:solidFill>
                  <a:srgbClr val="FF0000"/>
                </a:solidFill>
                <a:cs typeface="Arial" pitchFamily="34" charset="0"/>
                <a:sym typeface="Wingdings"/>
              </a:rPr>
              <a:t></a:t>
            </a:r>
            <a:r>
              <a:rPr lang="nl-NL" sz="2400" dirty="0">
                <a:cs typeface="Arial" pitchFamily="34" charset="0"/>
              </a:rPr>
              <a:t>..nog 4 weken!!!!!.......pff……</a:t>
            </a:r>
          </a:p>
          <a:p>
            <a:pPr>
              <a:lnSpc>
                <a:spcPct val="100000"/>
              </a:lnSpc>
              <a:buNone/>
            </a:pPr>
            <a:r>
              <a:rPr lang="nl-NL" sz="2400" dirty="0">
                <a:cs typeface="Arial" pitchFamily="34" charset="0"/>
              </a:rPr>
              <a:t>					……. en dan </a:t>
            </a:r>
            <a:r>
              <a:rPr lang="nl-NL" sz="2400" b="1" dirty="0">
                <a:cs typeface="Arial" pitchFamily="34" charset="0"/>
              </a:rPr>
              <a:t>vakantie!! </a:t>
            </a:r>
            <a:r>
              <a:rPr lang="nl-NL" sz="2400" b="1" dirty="0">
                <a:solidFill>
                  <a:srgbClr val="FF0000"/>
                </a:solidFill>
                <a:cs typeface="Arial" pitchFamily="34" charset="0"/>
                <a:sym typeface="Wingdings"/>
              </a:rPr>
              <a:t></a:t>
            </a:r>
            <a:endParaRPr lang="nl-NL" sz="2400" b="1" dirty="0">
              <a:solidFill>
                <a:srgbClr val="FF0000"/>
              </a:solidFill>
              <a:cs typeface="Arial" pitchFamily="34" charset="0"/>
            </a:endParaRPr>
          </a:p>
        </p:txBody>
      </p:sp>
    </p:spTree>
    <p:extLst>
      <p:ext uri="{BB962C8B-B14F-4D97-AF65-F5344CB8AC3E}">
        <p14:creationId xmlns:p14="http://schemas.microsoft.com/office/powerpoint/2010/main" val="12198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165E6-CE0A-B0CE-62DC-000E1B024460}"/>
              </a:ext>
            </a:extLst>
          </p:cNvPr>
          <p:cNvSpPr>
            <a:spLocks noGrp="1"/>
          </p:cNvSpPr>
          <p:nvPr>
            <p:ph type="title"/>
          </p:nvPr>
        </p:nvSpPr>
        <p:spPr/>
        <p:txBody>
          <a:bodyPr/>
          <a:lstStyle/>
          <a:p>
            <a:r>
              <a:rPr lang="nl-NL" dirty="0"/>
              <a:t>Belangrijke data </a:t>
            </a:r>
          </a:p>
        </p:txBody>
      </p:sp>
      <p:sp>
        <p:nvSpPr>
          <p:cNvPr id="3" name="Tijdelijke aanduiding voor inhoud 2">
            <a:extLst>
              <a:ext uri="{FF2B5EF4-FFF2-40B4-BE49-F238E27FC236}">
                <a16:creationId xmlns:a16="http://schemas.microsoft.com/office/drawing/2014/main" id="{204EBF82-ACAC-86B2-B821-46F7DDE303C9}"/>
              </a:ext>
            </a:extLst>
          </p:cNvPr>
          <p:cNvSpPr>
            <a:spLocks noGrp="1"/>
          </p:cNvSpPr>
          <p:nvPr>
            <p:ph idx="1"/>
          </p:nvPr>
        </p:nvSpPr>
        <p:spPr/>
        <p:txBody>
          <a:bodyPr/>
          <a:lstStyle/>
          <a:p>
            <a:r>
              <a:rPr lang="nl-NL" sz="2800" dirty="0"/>
              <a:t>06 oktober					Schoter bosloop</a:t>
            </a:r>
          </a:p>
          <a:p>
            <a:r>
              <a:rPr lang="nl-NL" dirty="0"/>
              <a:t>17/18</a:t>
            </a:r>
            <a:r>
              <a:rPr lang="nl-NL" sz="2800" dirty="0"/>
              <a:t> of 19/20 oktober			Cito toetsen</a:t>
            </a:r>
          </a:p>
          <a:p>
            <a:r>
              <a:rPr lang="nl-NL" sz="2800" dirty="0"/>
              <a:t>16-18/18-20 oktober			Brugklaskamp (niet TTO)</a:t>
            </a:r>
          </a:p>
          <a:p>
            <a:r>
              <a:rPr lang="nl-NL" sz="2800" dirty="0"/>
              <a:t>17-20 oktober				Newcastle reis (TTO) </a:t>
            </a:r>
          </a:p>
          <a:p>
            <a:r>
              <a:rPr lang="nl-NL" dirty="0"/>
              <a:t>13/14 </a:t>
            </a:r>
            <a:r>
              <a:rPr lang="nl-NL" sz="2800" dirty="0"/>
              <a:t>december				Eerste rapport</a:t>
            </a:r>
          </a:p>
          <a:p>
            <a:r>
              <a:rPr lang="nl-NL" sz="2800" dirty="0"/>
              <a:t>13/14 december 			        	MOL-gesprek</a:t>
            </a:r>
          </a:p>
          <a:p>
            <a:r>
              <a:rPr lang="nl-NL" sz="2800" dirty="0"/>
              <a:t>21 december				Kerstgala</a:t>
            </a:r>
          </a:p>
          <a:p>
            <a:r>
              <a:rPr lang="nl-NL" sz="2800" dirty="0"/>
              <a:t>22 december				Kerstactiviteit </a:t>
            </a:r>
          </a:p>
        </p:txBody>
      </p:sp>
    </p:spTree>
    <p:extLst>
      <p:ext uri="{BB962C8B-B14F-4D97-AF65-F5344CB8AC3E}">
        <p14:creationId xmlns:p14="http://schemas.microsoft.com/office/powerpoint/2010/main" val="56126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5B4D0983-9A3C-FBAF-00B6-C879334345E8}"/>
              </a:ext>
            </a:extLst>
          </p:cNvPr>
          <p:cNvPicPr>
            <a:picLocks noChangeAspect="1"/>
          </p:cNvPicPr>
          <p:nvPr/>
        </p:nvPicPr>
        <p:blipFill>
          <a:blip r:embed="rId3"/>
          <a:stretch>
            <a:fillRect/>
          </a:stretch>
        </p:blipFill>
        <p:spPr>
          <a:xfrm>
            <a:off x="660814" y="643467"/>
            <a:ext cx="1087037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1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descr="Mobiel apparaat met apps">
            <a:extLst>
              <a:ext uri="{FF2B5EF4-FFF2-40B4-BE49-F238E27FC236}">
                <a16:creationId xmlns:a16="http://schemas.microsoft.com/office/drawing/2014/main" id="{2B5A711E-2751-C100-37D1-E2D2D1B8D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301" y="1229794"/>
            <a:ext cx="7819398" cy="4398411"/>
          </a:xfrm>
          <a:prstGeom prst="rect">
            <a:avLst/>
          </a:prstGeom>
        </p:spPr>
      </p:pic>
      <p:pic>
        <p:nvPicPr>
          <p:cNvPr id="7" name="Tijdelijke aanduiding voor inhoud 6">
            <a:extLst>
              <a:ext uri="{FF2B5EF4-FFF2-40B4-BE49-F238E27FC236}">
                <a16:creationId xmlns:a16="http://schemas.microsoft.com/office/drawing/2014/main" id="{12688DE4-6CE6-E8C7-4E7F-1D90ED8F53C7}"/>
              </a:ext>
            </a:extLst>
          </p:cNvPr>
          <p:cNvPicPr>
            <a:picLocks noGrp="1" noChangeAspect="1"/>
          </p:cNvPicPr>
          <p:nvPr>
            <p:ph idx="1"/>
          </p:nvPr>
        </p:nvPicPr>
        <p:blipFill>
          <a:blip r:embed="rId3"/>
          <a:stretch>
            <a:fillRect/>
          </a:stretch>
        </p:blipFill>
        <p:spPr>
          <a:xfrm>
            <a:off x="6256865" y="2381880"/>
            <a:ext cx="5291667" cy="2094239"/>
          </a:xfrm>
          <a:prstGeom prst="rect">
            <a:avLst/>
          </a:prstGeom>
        </p:spPr>
      </p:pic>
    </p:spTree>
    <p:extLst>
      <p:ext uri="{BB962C8B-B14F-4D97-AF65-F5344CB8AC3E}">
        <p14:creationId xmlns:p14="http://schemas.microsoft.com/office/powerpoint/2010/main" val="300279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hoter_PPT">
  <a:themeElements>
    <a:clrScheme name="Schoter_PPT">
      <a:dk1>
        <a:sysClr val="windowText" lastClr="000000"/>
      </a:dk1>
      <a:lt1>
        <a:sysClr val="window" lastClr="FFFFFF"/>
      </a:lt1>
      <a:dk2>
        <a:srgbClr val="000000"/>
      </a:dk2>
      <a:lt2>
        <a:srgbClr val="FFFFFF"/>
      </a:lt2>
      <a:accent1>
        <a:srgbClr val="283583"/>
      </a:accent1>
      <a:accent2>
        <a:srgbClr val="EE7F00"/>
      </a:accent2>
      <a:accent3>
        <a:srgbClr val="FEE3C8"/>
      </a:accent3>
      <a:accent4>
        <a:srgbClr val="999999"/>
      </a:accent4>
      <a:accent5>
        <a:srgbClr val="CAC7C7"/>
      </a:accent5>
      <a:accent6>
        <a:srgbClr val="666666"/>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D630B21FDDD4991C2C7F341AE4F9C" ma:contentTypeVersion="16" ma:contentTypeDescription="Een nieuw document maken." ma:contentTypeScope="" ma:versionID="39ca4056f83a62b06b31a887077894b2">
  <xsd:schema xmlns:xsd="http://www.w3.org/2001/XMLSchema" xmlns:xs="http://www.w3.org/2001/XMLSchema" xmlns:p="http://schemas.microsoft.com/office/2006/metadata/properties" xmlns:ns3="3092a57b-ccd6-4af8-9b09-b2b29f53bfa2" xmlns:ns4="9a8e3eca-cd54-4bcf-9501-3738e23b5c92" targetNamespace="http://schemas.microsoft.com/office/2006/metadata/properties" ma:root="true" ma:fieldsID="e05b6a822ba584ab73f8fa2564d9324c" ns3:_="" ns4:_="">
    <xsd:import namespace="3092a57b-ccd6-4af8-9b09-b2b29f53bfa2"/>
    <xsd:import namespace="9a8e3eca-cd54-4bcf-9501-3738e23b5c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2a57b-ccd6-4af8-9b09-b2b29f53b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8e3eca-cd54-4bcf-9501-3738e23b5c9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092a57b-ccd6-4af8-9b09-b2b29f53bfa2" xsi:nil="true"/>
  </documentManagement>
</p:properties>
</file>

<file path=customXml/itemProps1.xml><?xml version="1.0" encoding="utf-8"?>
<ds:datastoreItem xmlns:ds="http://schemas.openxmlformats.org/officeDocument/2006/customXml" ds:itemID="{3EE26D15-D6DC-43E3-9C0F-5139E79AA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2a57b-ccd6-4af8-9b09-b2b29f53bfa2"/>
    <ds:schemaRef ds:uri="9a8e3eca-cd54-4bcf-9501-3738e23b5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619FDC-97CF-47A7-9B4F-7334B26FCDEC}">
  <ds:schemaRefs>
    <ds:schemaRef ds:uri="http://schemas.microsoft.com/sharepoint/v3/contenttype/forms"/>
  </ds:schemaRefs>
</ds:datastoreItem>
</file>

<file path=customXml/itemProps3.xml><?xml version="1.0" encoding="utf-8"?>
<ds:datastoreItem xmlns:ds="http://schemas.openxmlformats.org/officeDocument/2006/customXml" ds:itemID="{DC0E24C1-5878-4581-AE54-DF6A3279F092}">
  <ds:schemaRefs>
    <ds:schemaRef ds:uri="http://schemas.microsoft.com/office/2006/metadata/properties"/>
    <ds:schemaRef ds:uri="http://schemas.microsoft.com/office/infopath/2007/PartnerControls"/>
    <ds:schemaRef ds:uri="3092a57b-ccd6-4af8-9b09-b2b29f53bfa2"/>
  </ds:schemaRefs>
</ds:datastoreItem>
</file>

<file path=docProps/app.xml><?xml version="1.0" encoding="utf-8"?>
<Properties xmlns="http://schemas.openxmlformats.org/officeDocument/2006/extended-properties" xmlns:vt="http://schemas.openxmlformats.org/officeDocument/2006/docPropsVTypes">
  <TotalTime>0</TotalTime>
  <Words>978</Words>
  <Application>Microsoft Office PowerPoint</Application>
  <PresentationFormat>Breedbeeld</PresentationFormat>
  <Paragraphs>203</Paragraphs>
  <Slides>33</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33</vt:i4>
      </vt:variant>
    </vt:vector>
  </HeadingPairs>
  <TitlesOfParts>
    <vt:vector size="37" baseType="lpstr">
      <vt:lpstr>Arial</vt:lpstr>
      <vt:lpstr>Calibri</vt:lpstr>
      <vt:lpstr>Wingdings</vt:lpstr>
      <vt:lpstr>Schoter_PPT</vt:lpstr>
      <vt:lpstr>PowerPoint-presentatie</vt:lpstr>
      <vt:lpstr>Welkom </vt:lpstr>
      <vt:lpstr>Wat kunt u vanavond verwachten?</vt:lpstr>
      <vt:lpstr>PowerPoint-presentatie</vt:lpstr>
      <vt:lpstr>Team brugklas</vt:lpstr>
      <vt:lpstr>Terugblik eerste weken</vt:lpstr>
      <vt:lpstr>Belangrijke data </vt:lpstr>
      <vt:lpstr>PowerPoint-presentatie</vt:lpstr>
      <vt:lpstr>PowerPoint-presentatie</vt:lpstr>
      <vt:lpstr>PowerPoint-presentatie</vt:lpstr>
      <vt:lpstr>Ouderraad@schoter.nl </vt:lpstr>
      <vt:lpstr>Mentoren</vt:lpstr>
      <vt:lpstr>Impressie van de introductiedagen</vt:lpstr>
      <vt:lpstr>Voorstellen en contactgegevens</vt:lpstr>
      <vt:lpstr>Gegevens</vt:lpstr>
      <vt:lpstr>1TVa</vt:lpstr>
      <vt:lpstr>Rol van de mentor</vt:lpstr>
      <vt:lpstr>Tips eerste schoolweken</vt:lpstr>
      <vt:lpstr>Afspraken en regels </vt:lpstr>
      <vt:lpstr>Magister</vt:lpstr>
      <vt:lpstr>Extra ondersteuning</vt:lpstr>
      <vt:lpstr>Rapporten</vt:lpstr>
      <vt:lpstr>Tweetalig onderwijs</vt:lpstr>
      <vt:lpstr>Reis Newcastle </vt:lpstr>
      <vt:lpstr>Vakoverstijgende projecten</vt:lpstr>
      <vt:lpstr>Kamp</vt:lpstr>
      <vt:lpstr>Overgangsnormen</vt:lpstr>
      <vt:lpstr>Telefoongebruik </vt:lpstr>
      <vt:lpstr>Boekenspreekuur</vt:lpstr>
      <vt:lpstr>Opdrachten</vt:lpstr>
      <vt:lpstr>Verder…</vt:lpstr>
      <vt:lpstr>Vragen, tips, opmerkingen?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Bloemsma, J.</dc:creator>
  <cp:lastModifiedBy>Kaar, J. van het</cp:lastModifiedBy>
  <cp:revision>6</cp:revision>
  <dcterms:created xsi:type="dcterms:W3CDTF">2022-09-02T14:00:29Z</dcterms:created>
  <dcterms:modified xsi:type="dcterms:W3CDTF">2023-09-20T16:29:12Z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0x010100876D630B21FDDD4991C2C7F341AE4F9C</vt:lpwstr>
  </property>
</Properties>
</file>