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4"/>
  </p:notesMasterIdLst>
  <p:handoutMasterIdLst>
    <p:handoutMasterId r:id="rId25"/>
  </p:handoutMasterIdLst>
  <p:sldIdLst>
    <p:sldId id="441" r:id="rId5"/>
    <p:sldId id="442" r:id="rId6"/>
    <p:sldId id="458" r:id="rId7"/>
    <p:sldId id="317" r:id="rId8"/>
    <p:sldId id="276" r:id="rId9"/>
    <p:sldId id="260" r:id="rId10"/>
    <p:sldId id="336" r:id="rId11"/>
    <p:sldId id="338" r:id="rId12"/>
    <p:sldId id="340" r:id="rId13"/>
    <p:sldId id="365" r:id="rId14"/>
    <p:sldId id="333" r:id="rId15"/>
    <p:sldId id="443" r:id="rId16"/>
    <p:sldId id="471" r:id="rId17"/>
    <p:sldId id="470" r:id="rId18"/>
    <p:sldId id="272" r:id="rId19"/>
    <p:sldId id="453" r:id="rId20"/>
    <p:sldId id="454" r:id="rId21"/>
    <p:sldId id="455" r:id="rId22"/>
    <p:sldId id="459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38" autoAdjust="0"/>
  </p:normalViewPr>
  <p:slideViewPr>
    <p:cSldViewPr>
      <p:cViewPr varScale="1">
        <p:scale>
          <a:sx n="123" d="100"/>
          <a:sy n="123" d="100"/>
        </p:scale>
        <p:origin x="127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517B10-2A67-4A18-AF96-55DEF6396D0C}" type="doc">
      <dgm:prSet loTypeId="urn:microsoft.com/office/officeart/2005/8/layout/list1" loCatId="list" qsTypeId="urn:microsoft.com/office/officeart/2005/8/quickstyle/3d3" qsCatId="3D" csTypeId="urn:microsoft.com/office/officeart/2005/8/colors/accent6_3" csCatId="accent6" phldr="1"/>
      <dgm:spPr/>
      <dgm:t>
        <a:bodyPr/>
        <a:lstStyle/>
        <a:p>
          <a:endParaRPr lang="nl-NL"/>
        </a:p>
      </dgm:t>
    </dgm:pt>
    <dgm:pt modelId="{BBEBBEE1-F307-43BA-A997-2AB0230D5035}">
      <dgm:prSet custT="1"/>
      <dgm:spPr/>
      <dgm:t>
        <a:bodyPr/>
        <a:lstStyle/>
        <a:p>
          <a:r>
            <a:rPr lang="nl-NL" sz="1600" dirty="0"/>
            <a:t>27 en 28 maart (MOL)</a:t>
          </a:r>
        </a:p>
      </dgm:t>
    </dgm:pt>
    <dgm:pt modelId="{675B8367-C0C5-4E45-B319-B1F50E3913D3}" type="parTrans" cxnId="{4DD3908E-CA58-49F2-932A-62CCD8F65F49}">
      <dgm:prSet/>
      <dgm:spPr/>
      <dgm:t>
        <a:bodyPr/>
        <a:lstStyle/>
        <a:p>
          <a:endParaRPr lang="nl-NL"/>
        </a:p>
      </dgm:t>
    </dgm:pt>
    <dgm:pt modelId="{F023F8D9-C1EA-462C-B9F3-E7B73F4B4B78}" type="sibTrans" cxnId="{4DD3908E-CA58-49F2-932A-62CCD8F65F49}">
      <dgm:prSet/>
      <dgm:spPr/>
      <dgm:t>
        <a:bodyPr/>
        <a:lstStyle/>
        <a:p>
          <a:endParaRPr lang="nl-NL"/>
        </a:p>
      </dgm:t>
    </dgm:pt>
    <dgm:pt modelId="{E15A28EC-05B0-4A5A-A7EE-B58873310C87}">
      <dgm:prSet custT="1"/>
      <dgm:spPr/>
      <dgm:t>
        <a:bodyPr/>
        <a:lstStyle/>
        <a:p>
          <a:r>
            <a:rPr lang="nl-NL" sz="1600" dirty="0"/>
            <a:t>17 juli</a:t>
          </a:r>
        </a:p>
      </dgm:t>
    </dgm:pt>
    <dgm:pt modelId="{CF3A925E-996A-47AE-B48F-9DC5F9BA3D6A}" type="parTrans" cxnId="{13CD8A2C-B3B1-4108-B268-6CF69D65B5CD}">
      <dgm:prSet/>
      <dgm:spPr/>
      <dgm:t>
        <a:bodyPr/>
        <a:lstStyle/>
        <a:p>
          <a:endParaRPr lang="nl-NL"/>
        </a:p>
      </dgm:t>
    </dgm:pt>
    <dgm:pt modelId="{C4062E7A-97E0-4730-BBA1-49BF5C046311}" type="sibTrans" cxnId="{13CD8A2C-B3B1-4108-B268-6CF69D65B5CD}">
      <dgm:prSet/>
      <dgm:spPr/>
      <dgm:t>
        <a:bodyPr/>
        <a:lstStyle/>
        <a:p>
          <a:endParaRPr lang="nl-NL"/>
        </a:p>
      </dgm:t>
    </dgm:pt>
    <dgm:pt modelId="{33D88987-8511-4813-810C-C68AC61967FA}">
      <dgm:prSet phldrT="[Tekst]" custT="1"/>
      <dgm:spPr/>
      <dgm:t>
        <a:bodyPr/>
        <a:lstStyle/>
        <a:p>
          <a:r>
            <a:rPr lang="nl-NL" sz="1600" dirty="0"/>
            <a:t>23 januari</a:t>
          </a:r>
        </a:p>
      </dgm:t>
    </dgm:pt>
    <dgm:pt modelId="{42B65447-45BD-42DA-8237-F1B2E960FD88}" type="parTrans" cxnId="{3CF7F0BF-24C6-4267-B4B2-4A02633D143A}">
      <dgm:prSet/>
      <dgm:spPr/>
      <dgm:t>
        <a:bodyPr/>
        <a:lstStyle/>
        <a:p>
          <a:endParaRPr lang="nl-NL"/>
        </a:p>
      </dgm:t>
    </dgm:pt>
    <dgm:pt modelId="{A829E670-2FF0-4F42-8910-ECF68ACF35F3}" type="sibTrans" cxnId="{3CF7F0BF-24C6-4267-B4B2-4A02633D143A}">
      <dgm:prSet/>
      <dgm:spPr/>
      <dgm:t>
        <a:bodyPr/>
        <a:lstStyle/>
        <a:p>
          <a:endParaRPr lang="nl-NL"/>
        </a:p>
      </dgm:t>
    </dgm:pt>
    <dgm:pt modelId="{2E0F9296-1195-4859-A6ED-455F028FFC01}">
      <dgm:prSet/>
      <dgm:spPr/>
      <dgm:t>
        <a:bodyPr/>
        <a:lstStyle/>
        <a:p>
          <a:r>
            <a:rPr lang="nl-NL" dirty="0"/>
            <a:t>Profielkeuze online invoeren in Magister; aanpassingen in het systeem tot 1 maart (Behalve de keuze voor Duits)</a:t>
          </a:r>
        </a:p>
      </dgm:t>
    </dgm:pt>
    <dgm:pt modelId="{39F0D5CA-37D8-4B53-9F06-FE9DB75F1329}" type="parTrans" cxnId="{876AF529-3B44-499B-91D3-371E85AAD25E}">
      <dgm:prSet/>
      <dgm:spPr/>
      <dgm:t>
        <a:bodyPr/>
        <a:lstStyle/>
        <a:p>
          <a:endParaRPr lang="nl-NL"/>
        </a:p>
      </dgm:t>
    </dgm:pt>
    <dgm:pt modelId="{98D3FC19-F0D5-4665-ADF5-3E73790A1090}" type="sibTrans" cxnId="{876AF529-3B44-499B-91D3-371E85AAD25E}">
      <dgm:prSet/>
      <dgm:spPr/>
      <dgm:t>
        <a:bodyPr/>
        <a:lstStyle/>
        <a:p>
          <a:endParaRPr lang="nl-NL"/>
        </a:p>
      </dgm:t>
    </dgm:pt>
    <dgm:pt modelId="{F1F4615F-5A67-4FF2-878E-D804452B7127}">
      <dgm:prSet/>
      <dgm:spPr/>
      <dgm:t>
        <a:bodyPr/>
        <a:lstStyle/>
        <a:p>
          <a:r>
            <a:rPr lang="nl-NL" dirty="0"/>
            <a:t>Tekenen profielkeuzeformulier + evt. bespreken afstroom</a:t>
          </a:r>
        </a:p>
      </dgm:t>
    </dgm:pt>
    <dgm:pt modelId="{D8ABC75D-95ED-4B15-BA51-9CD5E83F6346}" type="parTrans" cxnId="{77B6F3DC-95F8-44FD-9AFA-8C4AE36DF6AE}">
      <dgm:prSet/>
      <dgm:spPr/>
      <dgm:t>
        <a:bodyPr/>
        <a:lstStyle/>
        <a:p>
          <a:endParaRPr lang="nl-NL"/>
        </a:p>
      </dgm:t>
    </dgm:pt>
    <dgm:pt modelId="{C7736822-361F-4C2C-ADC7-8DE2191BDA5B}" type="sibTrans" cxnId="{77B6F3DC-95F8-44FD-9AFA-8C4AE36DF6AE}">
      <dgm:prSet/>
      <dgm:spPr/>
      <dgm:t>
        <a:bodyPr/>
        <a:lstStyle/>
        <a:p>
          <a:endParaRPr lang="nl-NL"/>
        </a:p>
      </dgm:t>
    </dgm:pt>
    <dgm:pt modelId="{3F8470BE-F3A0-4BF3-9777-BD357EA8ADC7}">
      <dgm:prSet/>
      <dgm:spPr/>
      <dgm:t>
        <a:bodyPr/>
        <a:lstStyle/>
        <a:p>
          <a:r>
            <a:rPr lang="nl-NL" dirty="0"/>
            <a:t>Laatste wijzigingen vakkenpakket </a:t>
          </a:r>
        </a:p>
      </dgm:t>
    </dgm:pt>
    <dgm:pt modelId="{49FC59E2-2307-4362-88B8-6D0C425237DC}" type="parTrans" cxnId="{BC3CBEBB-33A2-4CC0-BC17-9E8C731AA8C2}">
      <dgm:prSet/>
      <dgm:spPr/>
      <dgm:t>
        <a:bodyPr/>
        <a:lstStyle/>
        <a:p>
          <a:endParaRPr lang="nl-NL"/>
        </a:p>
      </dgm:t>
    </dgm:pt>
    <dgm:pt modelId="{F93A2ED9-586F-492D-AA0E-02158F4B2052}" type="sibTrans" cxnId="{BC3CBEBB-33A2-4CC0-BC17-9E8C731AA8C2}">
      <dgm:prSet/>
      <dgm:spPr/>
      <dgm:t>
        <a:bodyPr/>
        <a:lstStyle/>
        <a:p>
          <a:endParaRPr lang="nl-NL"/>
        </a:p>
      </dgm:t>
    </dgm:pt>
    <dgm:pt modelId="{6623EE32-E249-4F88-AAAD-8C1B78B4DFA0}" type="pres">
      <dgm:prSet presAssocID="{4E517B10-2A67-4A18-AF96-55DEF6396D0C}" presName="linear" presStyleCnt="0">
        <dgm:presLayoutVars>
          <dgm:dir/>
          <dgm:animLvl val="lvl"/>
          <dgm:resizeHandles val="exact"/>
        </dgm:presLayoutVars>
      </dgm:prSet>
      <dgm:spPr/>
    </dgm:pt>
    <dgm:pt modelId="{305B40B9-4754-4A49-AE53-E24E05FBA860}" type="pres">
      <dgm:prSet presAssocID="{33D88987-8511-4813-810C-C68AC61967FA}" presName="parentLin" presStyleCnt="0"/>
      <dgm:spPr/>
    </dgm:pt>
    <dgm:pt modelId="{75140E88-BAED-49EC-9837-1FA23B45E579}" type="pres">
      <dgm:prSet presAssocID="{33D88987-8511-4813-810C-C68AC61967FA}" presName="parentLeftMargin" presStyleLbl="node1" presStyleIdx="0" presStyleCnt="3"/>
      <dgm:spPr/>
    </dgm:pt>
    <dgm:pt modelId="{FE67C525-95EB-47A2-94CF-7B1F5C3EF4B9}" type="pres">
      <dgm:prSet presAssocID="{33D88987-8511-4813-810C-C68AC61967F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62625A0-7511-453D-A5CC-3D8A96DD83A5}" type="pres">
      <dgm:prSet presAssocID="{33D88987-8511-4813-810C-C68AC61967FA}" presName="negativeSpace" presStyleCnt="0"/>
      <dgm:spPr/>
    </dgm:pt>
    <dgm:pt modelId="{BCC1D098-EA91-4550-9688-3A4C9CF8903F}" type="pres">
      <dgm:prSet presAssocID="{33D88987-8511-4813-810C-C68AC61967FA}" presName="childText" presStyleLbl="conFgAcc1" presStyleIdx="0" presStyleCnt="3">
        <dgm:presLayoutVars>
          <dgm:bulletEnabled val="1"/>
        </dgm:presLayoutVars>
      </dgm:prSet>
      <dgm:spPr/>
    </dgm:pt>
    <dgm:pt modelId="{E62734D2-324D-49F0-8DA6-01BE597AB313}" type="pres">
      <dgm:prSet presAssocID="{A829E670-2FF0-4F42-8910-ECF68ACF35F3}" presName="spaceBetweenRectangles" presStyleCnt="0"/>
      <dgm:spPr/>
    </dgm:pt>
    <dgm:pt modelId="{148B5F88-32DE-48E4-A6B0-233D85E8CF3E}" type="pres">
      <dgm:prSet presAssocID="{BBEBBEE1-F307-43BA-A997-2AB0230D5035}" presName="parentLin" presStyleCnt="0"/>
      <dgm:spPr/>
    </dgm:pt>
    <dgm:pt modelId="{480B00E3-C787-4586-B101-B5D0FDEAEA30}" type="pres">
      <dgm:prSet presAssocID="{BBEBBEE1-F307-43BA-A997-2AB0230D5035}" presName="parentLeftMargin" presStyleLbl="node1" presStyleIdx="0" presStyleCnt="3"/>
      <dgm:spPr/>
    </dgm:pt>
    <dgm:pt modelId="{BAD67A9D-481B-4D5A-A346-10AD4930CE16}" type="pres">
      <dgm:prSet presAssocID="{BBEBBEE1-F307-43BA-A997-2AB0230D503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FC31BF7-737F-4D61-91B4-30D11B486FD1}" type="pres">
      <dgm:prSet presAssocID="{BBEBBEE1-F307-43BA-A997-2AB0230D5035}" presName="negativeSpace" presStyleCnt="0"/>
      <dgm:spPr/>
    </dgm:pt>
    <dgm:pt modelId="{B6F1D7AB-6401-423C-960A-797BC7B720A5}" type="pres">
      <dgm:prSet presAssocID="{BBEBBEE1-F307-43BA-A997-2AB0230D5035}" presName="childText" presStyleLbl="conFgAcc1" presStyleIdx="1" presStyleCnt="3">
        <dgm:presLayoutVars>
          <dgm:bulletEnabled val="1"/>
        </dgm:presLayoutVars>
      </dgm:prSet>
      <dgm:spPr/>
    </dgm:pt>
    <dgm:pt modelId="{24890603-0E0F-4D9C-9CB8-1B57C137BB5E}" type="pres">
      <dgm:prSet presAssocID="{F023F8D9-C1EA-462C-B9F3-E7B73F4B4B78}" presName="spaceBetweenRectangles" presStyleCnt="0"/>
      <dgm:spPr/>
    </dgm:pt>
    <dgm:pt modelId="{63989CE8-C7FA-4042-808B-3C051B9C1D8C}" type="pres">
      <dgm:prSet presAssocID="{E15A28EC-05B0-4A5A-A7EE-B58873310C87}" presName="parentLin" presStyleCnt="0"/>
      <dgm:spPr/>
    </dgm:pt>
    <dgm:pt modelId="{FE6F0121-10B0-4198-9804-1DF43A7F5D16}" type="pres">
      <dgm:prSet presAssocID="{E15A28EC-05B0-4A5A-A7EE-B58873310C87}" presName="parentLeftMargin" presStyleLbl="node1" presStyleIdx="1" presStyleCnt="3"/>
      <dgm:spPr/>
    </dgm:pt>
    <dgm:pt modelId="{C41979B3-CB30-4C70-9156-42FB286A5BA9}" type="pres">
      <dgm:prSet presAssocID="{E15A28EC-05B0-4A5A-A7EE-B58873310C8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A2B4DCC-5DB6-4DB0-B534-4ADB544F9D48}" type="pres">
      <dgm:prSet presAssocID="{E15A28EC-05B0-4A5A-A7EE-B58873310C87}" presName="negativeSpace" presStyleCnt="0"/>
      <dgm:spPr/>
    </dgm:pt>
    <dgm:pt modelId="{B04E16E4-6956-4E56-98FB-ADBFF441B935}" type="pres">
      <dgm:prSet presAssocID="{E15A28EC-05B0-4A5A-A7EE-B58873310C8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62B0909-626C-4559-B82F-6AE22A8E1910}" type="presOf" srcId="{E15A28EC-05B0-4A5A-A7EE-B58873310C87}" destId="{C41979B3-CB30-4C70-9156-42FB286A5BA9}" srcOrd="1" destOrd="0" presId="urn:microsoft.com/office/officeart/2005/8/layout/list1"/>
    <dgm:cxn modelId="{AA676225-B0F4-48E4-978B-07A71F5BCC56}" type="presOf" srcId="{3F8470BE-F3A0-4BF3-9777-BD357EA8ADC7}" destId="{B04E16E4-6956-4E56-98FB-ADBFF441B935}" srcOrd="0" destOrd="0" presId="urn:microsoft.com/office/officeart/2005/8/layout/list1"/>
    <dgm:cxn modelId="{876AF529-3B44-499B-91D3-371E85AAD25E}" srcId="{33D88987-8511-4813-810C-C68AC61967FA}" destId="{2E0F9296-1195-4859-A6ED-455F028FFC01}" srcOrd="0" destOrd="0" parTransId="{39F0D5CA-37D8-4B53-9F06-FE9DB75F1329}" sibTransId="{98D3FC19-F0D5-4665-ADF5-3E73790A1090}"/>
    <dgm:cxn modelId="{13CD8A2C-B3B1-4108-B268-6CF69D65B5CD}" srcId="{4E517B10-2A67-4A18-AF96-55DEF6396D0C}" destId="{E15A28EC-05B0-4A5A-A7EE-B58873310C87}" srcOrd="2" destOrd="0" parTransId="{CF3A925E-996A-47AE-B48F-9DC5F9BA3D6A}" sibTransId="{C4062E7A-97E0-4730-BBA1-49BF5C046311}"/>
    <dgm:cxn modelId="{0263B060-D615-4FA2-9CFB-361B7CF4A620}" type="presOf" srcId="{33D88987-8511-4813-810C-C68AC61967FA}" destId="{FE67C525-95EB-47A2-94CF-7B1F5C3EF4B9}" srcOrd="1" destOrd="0" presId="urn:microsoft.com/office/officeart/2005/8/layout/list1"/>
    <dgm:cxn modelId="{C826CE70-5E00-475C-AC8A-9EEB00D414D3}" type="presOf" srcId="{33D88987-8511-4813-810C-C68AC61967FA}" destId="{75140E88-BAED-49EC-9837-1FA23B45E579}" srcOrd="0" destOrd="0" presId="urn:microsoft.com/office/officeart/2005/8/layout/list1"/>
    <dgm:cxn modelId="{88180552-016C-47C7-9215-F61C788271C2}" type="presOf" srcId="{BBEBBEE1-F307-43BA-A997-2AB0230D5035}" destId="{BAD67A9D-481B-4D5A-A346-10AD4930CE16}" srcOrd="1" destOrd="0" presId="urn:microsoft.com/office/officeart/2005/8/layout/list1"/>
    <dgm:cxn modelId="{4DD3908E-CA58-49F2-932A-62CCD8F65F49}" srcId="{4E517B10-2A67-4A18-AF96-55DEF6396D0C}" destId="{BBEBBEE1-F307-43BA-A997-2AB0230D5035}" srcOrd="1" destOrd="0" parTransId="{675B8367-C0C5-4E45-B319-B1F50E3913D3}" sibTransId="{F023F8D9-C1EA-462C-B9F3-E7B73F4B4B78}"/>
    <dgm:cxn modelId="{5D573894-D9FA-48B1-B4D9-D4FDB74E162F}" type="presOf" srcId="{BBEBBEE1-F307-43BA-A997-2AB0230D5035}" destId="{480B00E3-C787-4586-B101-B5D0FDEAEA30}" srcOrd="0" destOrd="0" presId="urn:microsoft.com/office/officeart/2005/8/layout/list1"/>
    <dgm:cxn modelId="{C2403399-44BE-479D-AFCD-27E9C765E57B}" type="presOf" srcId="{2E0F9296-1195-4859-A6ED-455F028FFC01}" destId="{BCC1D098-EA91-4550-9688-3A4C9CF8903F}" srcOrd="0" destOrd="0" presId="urn:microsoft.com/office/officeart/2005/8/layout/list1"/>
    <dgm:cxn modelId="{B70FA8A5-FA58-42AE-9F63-B17143A8EC46}" type="presOf" srcId="{F1F4615F-5A67-4FF2-878E-D804452B7127}" destId="{B6F1D7AB-6401-423C-960A-797BC7B720A5}" srcOrd="0" destOrd="0" presId="urn:microsoft.com/office/officeart/2005/8/layout/list1"/>
    <dgm:cxn modelId="{9E71EEAF-4A01-4E68-AA3B-4B58FCEEAC80}" type="presOf" srcId="{E15A28EC-05B0-4A5A-A7EE-B58873310C87}" destId="{FE6F0121-10B0-4198-9804-1DF43A7F5D16}" srcOrd="0" destOrd="0" presId="urn:microsoft.com/office/officeart/2005/8/layout/list1"/>
    <dgm:cxn modelId="{514070B7-43F5-4E4B-9995-5F8E1DB61253}" type="presOf" srcId="{4E517B10-2A67-4A18-AF96-55DEF6396D0C}" destId="{6623EE32-E249-4F88-AAAD-8C1B78B4DFA0}" srcOrd="0" destOrd="0" presId="urn:microsoft.com/office/officeart/2005/8/layout/list1"/>
    <dgm:cxn modelId="{BC3CBEBB-33A2-4CC0-BC17-9E8C731AA8C2}" srcId="{E15A28EC-05B0-4A5A-A7EE-B58873310C87}" destId="{3F8470BE-F3A0-4BF3-9777-BD357EA8ADC7}" srcOrd="0" destOrd="0" parTransId="{49FC59E2-2307-4362-88B8-6D0C425237DC}" sibTransId="{F93A2ED9-586F-492D-AA0E-02158F4B2052}"/>
    <dgm:cxn modelId="{3CF7F0BF-24C6-4267-B4B2-4A02633D143A}" srcId="{4E517B10-2A67-4A18-AF96-55DEF6396D0C}" destId="{33D88987-8511-4813-810C-C68AC61967FA}" srcOrd="0" destOrd="0" parTransId="{42B65447-45BD-42DA-8237-F1B2E960FD88}" sibTransId="{A829E670-2FF0-4F42-8910-ECF68ACF35F3}"/>
    <dgm:cxn modelId="{77B6F3DC-95F8-44FD-9AFA-8C4AE36DF6AE}" srcId="{BBEBBEE1-F307-43BA-A997-2AB0230D5035}" destId="{F1F4615F-5A67-4FF2-878E-D804452B7127}" srcOrd="0" destOrd="0" parTransId="{D8ABC75D-95ED-4B15-BA51-9CD5E83F6346}" sibTransId="{C7736822-361F-4C2C-ADC7-8DE2191BDA5B}"/>
    <dgm:cxn modelId="{227CDC4B-63D5-4F56-BF98-D56207D9838A}" type="presParOf" srcId="{6623EE32-E249-4F88-AAAD-8C1B78B4DFA0}" destId="{305B40B9-4754-4A49-AE53-E24E05FBA860}" srcOrd="0" destOrd="0" presId="urn:microsoft.com/office/officeart/2005/8/layout/list1"/>
    <dgm:cxn modelId="{34203890-1DB9-4BFB-92BA-7D173963717D}" type="presParOf" srcId="{305B40B9-4754-4A49-AE53-E24E05FBA860}" destId="{75140E88-BAED-49EC-9837-1FA23B45E579}" srcOrd="0" destOrd="0" presId="urn:microsoft.com/office/officeart/2005/8/layout/list1"/>
    <dgm:cxn modelId="{495B43A3-DB35-448D-BAF8-33C1DEA40207}" type="presParOf" srcId="{305B40B9-4754-4A49-AE53-E24E05FBA860}" destId="{FE67C525-95EB-47A2-94CF-7B1F5C3EF4B9}" srcOrd="1" destOrd="0" presId="urn:microsoft.com/office/officeart/2005/8/layout/list1"/>
    <dgm:cxn modelId="{AA81728A-A09B-4CEB-921F-26116D1B4EC1}" type="presParOf" srcId="{6623EE32-E249-4F88-AAAD-8C1B78B4DFA0}" destId="{F62625A0-7511-453D-A5CC-3D8A96DD83A5}" srcOrd="1" destOrd="0" presId="urn:microsoft.com/office/officeart/2005/8/layout/list1"/>
    <dgm:cxn modelId="{067973E6-A398-4B30-B0BB-44F83E80441B}" type="presParOf" srcId="{6623EE32-E249-4F88-AAAD-8C1B78B4DFA0}" destId="{BCC1D098-EA91-4550-9688-3A4C9CF8903F}" srcOrd="2" destOrd="0" presId="urn:microsoft.com/office/officeart/2005/8/layout/list1"/>
    <dgm:cxn modelId="{47FC27D3-B6E3-4A7A-804A-E8D1C0296A16}" type="presParOf" srcId="{6623EE32-E249-4F88-AAAD-8C1B78B4DFA0}" destId="{E62734D2-324D-49F0-8DA6-01BE597AB313}" srcOrd="3" destOrd="0" presId="urn:microsoft.com/office/officeart/2005/8/layout/list1"/>
    <dgm:cxn modelId="{75774437-19CB-4071-853E-7DD74BC5E7CB}" type="presParOf" srcId="{6623EE32-E249-4F88-AAAD-8C1B78B4DFA0}" destId="{148B5F88-32DE-48E4-A6B0-233D85E8CF3E}" srcOrd="4" destOrd="0" presId="urn:microsoft.com/office/officeart/2005/8/layout/list1"/>
    <dgm:cxn modelId="{13151499-146D-405F-B29F-25221B1D9705}" type="presParOf" srcId="{148B5F88-32DE-48E4-A6B0-233D85E8CF3E}" destId="{480B00E3-C787-4586-B101-B5D0FDEAEA30}" srcOrd="0" destOrd="0" presId="urn:microsoft.com/office/officeart/2005/8/layout/list1"/>
    <dgm:cxn modelId="{3A424B90-5264-4859-B7BB-2EC448F07233}" type="presParOf" srcId="{148B5F88-32DE-48E4-A6B0-233D85E8CF3E}" destId="{BAD67A9D-481B-4D5A-A346-10AD4930CE16}" srcOrd="1" destOrd="0" presId="urn:microsoft.com/office/officeart/2005/8/layout/list1"/>
    <dgm:cxn modelId="{78939678-4F30-424E-B70D-FCDFE198E04B}" type="presParOf" srcId="{6623EE32-E249-4F88-AAAD-8C1B78B4DFA0}" destId="{EFC31BF7-737F-4D61-91B4-30D11B486FD1}" srcOrd="5" destOrd="0" presId="urn:microsoft.com/office/officeart/2005/8/layout/list1"/>
    <dgm:cxn modelId="{854CFC3C-3FE5-4453-A263-740F582AC75B}" type="presParOf" srcId="{6623EE32-E249-4F88-AAAD-8C1B78B4DFA0}" destId="{B6F1D7AB-6401-423C-960A-797BC7B720A5}" srcOrd="6" destOrd="0" presId="urn:microsoft.com/office/officeart/2005/8/layout/list1"/>
    <dgm:cxn modelId="{A4818574-982E-494F-AF70-BDF200770A1E}" type="presParOf" srcId="{6623EE32-E249-4F88-AAAD-8C1B78B4DFA0}" destId="{24890603-0E0F-4D9C-9CB8-1B57C137BB5E}" srcOrd="7" destOrd="0" presId="urn:microsoft.com/office/officeart/2005/8/layout/list1"/>
    <dgm:cxn modelId="{E16275A3-70FA-4847-B43F-F01E5777009C}" type="presParOf" srcId="{6623EE32-E249-4F88-AAAD-8C1B78B4DFA0}" destId="{63989CE8-C7FA-4042-808B-3C051B9C1D8C}" srcOrd="8" destOrd="0" presId="urn:microsoft.com/office/officeart/2005/8/layout/list1"/>
    <dgm:cxn modelId="{8BB007DA-D3BA-4482-9A58-53F3981D5A73}" type="presParOf" srcId="{63989CE8-C7FA-4042-808B-3C051B9C1D8C}" destId="{FE6F0121-10B0-4198-9804-1DF43A7F5D16}" srcOrd="0" destOrd="0" presId="urn:microsoft.com/office/officeart/2005/8/layout/list1"/>
    <dgm:cxn modelId="{C8A19002-D924-401A-97D9-6899EE2E436A}" type="presParOf" srcId="{63989CE8-C7FA-4042-808B-3C051B9C1D8C}" destId="{C41979B3-CB30-4C70-9156-42FB286A5BA9}" srcOrd="1" destOrd="0" presId="urn:microsoft.com/office/officeart/2005/8/layout/list1"/>
    <dgm:cxn modelId="{C42B8276-2CCE-4DF0-9FDF-B635394963AB}" type="presParOf" srcId="{6623EE32-E249-4F88-AAAD-8C1B78B4DFA0}" destId="{CA2B4DCC-5DB6-4DB0-B534-4ADB544F9D48}" srcOrd="9" destOrd="0" presId="urn:microsoft.com/office/officeart/2005/8/layout/list1"/>
    <dgm:cxn modelId="{EAA6A7BB-578A-4AA7-B1BC-503292FB7B94}" type="presParOf" srcId="{6623EE32-E249-4F88-AAAD-8C1B78B4DFA0}" destId="{B04E16E4-6956-4E56-98FB-ADBFF441B93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1D098-EA91-4550-9688-3A4C9CF8903F}">
      <dsp:nvSpPr>
        <dsp:cNvPr id="0" name=""/>
        <dsp:cNvSpPr/>
      </dsp:nvSpPr>
      <dsp:spPr>
        <a:xfrm>
          <a:off x="0" y="619508"/>
          <a:ext cx="7632848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394" tIns="437388" rIns="592394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100" kern="1200" dirty="0"/>
            <a:t>Profielkeuze online invoeren in Magister; aanpassingen in het systeem tot 1 maart (Behalve de keuze voor Duits)</a:t>
          </a:r>
        </a:p>
      </dsp:txBody>
      <dsp:txXfrm>
        <a:off x="0" y="619508"/>
        <a:ext cx="7632848" cy="1190700"/>
      </dsp:txXfrm>
    </dsp:sp>
    <dsp:sp modelId="{FE67C525-95EB-47A2-94CF-7B1F5C3EF4B9}">
      <dsp:nvSpPr>
        <dsp:cNvPr id="0" name=""/>
        <dsp:cNvSpPr/>
      </dsp:nvSpPr>
      <dsp:spPr>
        <a:xfrm>
          <a:off x="381642" y="309548"/>
          <a:ext cx="5342993" cy="619920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23 januari</a:t>
          </a:r>
        </a:p>
      </dsp:txBody>
      <dsp:txXfrm>
        <a:off x="411904" y="339810"/>
        <a:ext cx="5282469" cy="559396"/>
      </dsp:txXfrm>
    </dsp:sp>
    <dsp:sp modelId="{B6F1D7AB-6401-423C-960A-797BC7B720A5}">
      <dsp:nvSpPr>
        <dsp:cNvPr id="0" name=""/>
        <dsp:cNvSpPr/>
      </dsp:nvSpPr>
      <dsp:spPr>
        <a:xfrm>
          <a:off x="0" y="2233569"/>
          <a:ext cx="7632848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394" tIns="437388" rIns="592394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100" kern="1200" dirty="0"/>
            <a:t>Tekenen profielkeuzeformulier + evt. bespreken afstroom</a:t>
          </a:r>
        </a:p>
      </dsp:txBody>
      <dsp:txXfrm>
        <a:off x="0" y="2233569"/>
        <a:ext cx="7632848" cy="893025"/>
      </dsp:txXfrm>
    </dsp:sp>
    <dsp:sp modelId="{BAD67A9D-481B-4D5A-A346-10AD4930CE16}">
      <dsp:nvSpPr>
        <dsp:cNvPr id="0" name=""/>
        <dsp:cNvSpPr/>
      </dsp:nvSpPr>
      <dsp:spPr>
        <a:xfrm>
          <a:off x="381642" y="1923608"/>
          <a:ext cx="5342993" cy="619920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150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27 en 28 maart (MOL)</a:t>
          </a:r>
        </a:p>
      </dsp:txBody>
      <dsp:txXfrm>
        <a:off x="411904" y="1953870"/>
        <a:ext cx="5282469" cy="559396"/>
      </dsp:txXfrm>
    </dsp:sp>
    <dsp:sp modelId="{B04E16E4-6956-4E56-98FB-ADBFF441B935}">
      <dsp:nvSpPr>
        <dsp:cNvPr id="0" name=""/>
        <dsp:cNvSpPr/>
      </dsp:nvSpPr>
      <dsp:spPr>
        <a:xfrm>
          <a:off x="0" y="3549954"/>
          <a:ext cx="7632848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394" tIns="437388" rIns="592394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100" kern="1200" dirty="0"/>
            <a:t>Laatste wijzigingen vakkenpakket </a:t>
          </a:r>
        </a:p>
      </dsp:txBody>
      <dsp:txXfrm>
        <a:off x="0" y="3549954"/>
        <a:ext cx="7632848" cy="893025"/>
      </dsp:txXfrm>
    </dsp:sp>
    <dsp:sp modelId="{C41979B3-CB30-4C70-9156-42FB286A5BA9}">
      <dsp:nvSpPr>
        <dsp:cNvPr id="0" name=""/>
        <dsp:cNvSpPr/>
      </dsp:nvSpPr>
      <dsp:spPr>
        <a:xfrm>
          <a:off x="381642" y="3239994"/>
          <a:ext cx="5342993" cy="619920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300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17 juli</a:t>
          </a:r>
        </a:p>
      </dsp:txBody>
      <dsp:txXfrm>
        <a:off x="411904" y="3270256"/>
        <a:ext cx="5282469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43217-10D8-4171-AAE9-625358DBD56B}" type="datetimeFigureOut">
              <a:rPr lang="nl-NL" smtClean="0"/>
              <a:t>23-1-2024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F2069-E058-497C-B8A5-68CF8A5ED0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558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C31CF-9EF5-4233-916D-99B4C49FB32D}" type="datetimeFigureOut">
              <a:rPr lang="nl-NL" smtClean="0"/>
              <a:t>23-1-2024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C3F16-D110-4717-8E07-CEEB47C72E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820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log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D468AFBE-B146-458B-A6A8-F99620668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4204" y="1697933"/>
            <a:ext cx="3955592" cy="298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AB9DE9D-3681-427F-87A2-BCDACF09E702}"/>
              </a:ext>
            </a:extLst>
          </p:cNvPr>
          <p:cNvGrpSpPr/>
          <p:nvPr/>
        </p:nvGrpSpPr>
        <p:grpSpPr>
          <a:xfrm>
            <a:off x="0" y="6390000"/>
            <a:ext cx="9144001" cy="468000"/>
            <a:chOff x="0" y="6390000"/>
            <a:chExt cx="12192001" cy="46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DBC0119-6528-4576-B73C-DA0DAB59D23D}"/>
                </a:ext>
              </a:extLst>
            </p:cNvPr>
            <p:cNvSpPr/>
            <p:nvPr userDrawn="1"/>
          </p:nvSpPr>
          <p:spPr>
            <a:xfrm>
              <a:off x="1" y="6390000"/>
              <a:ext cx="12192000" cy="46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E16F12E-EEB7-4182-BEB7-8700B768ED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373385"/>
                </a:clrFrom>
                <a:clrTo>
                  <a:srgbClr val="37338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91655"/>
              <a:ext cx="9144019" cy="466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187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2 objecten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7DC68BB-7388-4B31-A14E-CB2837B3C1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" y="5382769"/>
            <a:ext cx="9143993" cy="1475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808DB0-0ADE-492D-814B-61D9DF6F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1CB3D-897D-46AD-9A08-F325ADCCF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E07FC-AF63-4642-9A55-D8ADF7820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46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351F81-2F84-43B2-A734-AD9BCCBDD4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5382769"/>
            <a:ext cx="9144000" cy="147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4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-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E2A596-4786-4A1A-B006-8BF02095F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2768"/>
            <a:ext cx="9144000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9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7B66DA-C512-4E6B-AEA4-EDE20FCB85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" y="5382769"/>
            <a:ext cx="9143993" cy="147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6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pening log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D468AFBE-B146-458B-A6A8-F99620668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4204" y="1697933"/>
            <a:ext cx="3955592" cy="298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AB9DE9D-3681-427F-87A2-BCDACF09E702}"/>
              </a:ext>
            </a:extLst>
          </p:cNvPr>
          <p:cNvGrpSpPr/>
          <p:nvPr/>
        </p:nvGrpSpPr>
        <p:grpSpPr>
          <a:xfrm>
            <a:off x="0" y="6390000"/>
            <a:ext cx="9144001" cy="468000"/>
            <a:chOff x="0" y="6390000"/>
            <a:chExt cx="12192001" cy="46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DBC0119-6528-4576-B73C-DA0DAB59D23D}"/>
                </a:ext>
              </a:extLst>
            </p:cNvPr>
            <p:cNvSpPr/>
            <p:nvPr userDrawn="1"/>
          </p:nvSpPr>
          <p:spPr>
            <a:xfrm>
              <a:off x="1" y="6390000"/>
              <a:ext cx="12192000" cy="46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E16F12E-EEB7-4182-BEB7-8700B768ED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373385"/>
                </a:clrFrom>
                <a:clrTo>
                  <a:srgbClr val="37338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91655"/>
              <a:ext cx="9144019" cy="466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639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6669A-5833-4C45-8500-34F42307E7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477966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B5FBD-F4CF-4FFF-A47B-C6C962E8AF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957641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Click to edit Master subtitle style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AAD17-46DF-4F1D-BCB3-027EDFF1E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08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B4AD20-ACA2-4593-8F58-4A047CF44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82768"/>
            <a:ext cx="9144000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8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-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9C74A4D-0C63-48F2-B78D-DF8FF2A54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66669A-5833-4C45-8500-34F42307E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477966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B5FBD-F4CF-4FFF-A47B-C6C962E8A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57641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96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C74A4D-0C63-48F2-B78D-DF8FF2A546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66669A-5833-4C45-8500-34F42307E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477966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B5FBD-F4CF-4FFF-A47B-C6C962E8A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57641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09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0410BB-DD3B-44DD-96EB-D0208E2D22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5382769"/>
            <a:ext cx="9144000" cy="1475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75852-514A-47A1-AD53-9B8C4AEC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8BA54-63F8-4932-88FC-AAA94901C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5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- 2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0410BB-DD3B-44DD-96EB-D0208E2D2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2768"/>
            <a:ext cx="9144000" cy="1475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75852-514A-47A1-AD53-9B8C4AEC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8BA54-63F8-4932-88FC-AAA94901C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40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0410BB-DD3B-44DD-96EB-D0208E2D22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" y="5382769"/>
            <a:ext cx="9143993" cy="1475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75852-514A-47A1-AD53-9B8C4AEC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8BA54-63F8-4932-88FC-AAA94901C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13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2 objecte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CF45C9-3C72-4D45-BA8C-02A516350B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5382769"/>
            <a:ext cx="9144000" cy="1475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808DB0-0ADE-492D-814B-61D9DF6F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1CB3D-897D-46AD-9A08-F325ADCCF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E07FC-AF63-4642-9A55-D8ADF7820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18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2 objecten -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F09EEC-A529-4598-BEE3-E580F3F64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2768"/>
            <a:ext cx="9144000" cy="1475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808DB0-0ADE-492D-814B-61D9DF6F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1CB3D-897D-46AD-9A08-F325ADCCF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E07FC-AF63-4642-9A55-D8ADF7820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32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CF70E6-3AB3-4731-9274-0256AC41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7D51E-3C6D-4796-925A-686DCFB66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F88F6-3708-44D1-88E7-09D0C81D9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4427C985-B5C7-4F13-AE88-7ED5554F6185}" type="datetimeFigureOut">
              <a:rPr lang="nl-NL" smtClean="0"/>
              <a:pPr/>
              <a:t>23-1-2024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89699-1C18-40DD-9834-CCBFA1C87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E90D4-289C-496B-B67B-C00333DDA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136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.filius@schoter.nl" TargetMode="Externa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603D09E-4ADA-473F-913F-E1D51B12F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139" y="1401096"/>
            <a:ext cx="8251722" cy="3480620"/>
          </a:xfrm>
        </p:spPr>
        <p:txBody>
          <a:bodyPr>
            <a:normAutofit/>
          </a:bodyPr>
          <a:lstStyle/>
          <a:p>
            <a:r>
              <a:rPr lang="nl-NL" b="1" dirty="0"/>
              <a:t>Welkom bij de profielkeuze</a:t>
            </a:r>
            <a:br>
              <a:rPr lang="nl-NL" b="1" dirty="0"/>
            </a:br>
            <a:br>
              <a:rPr lang="nl-NL" b="1" dirty="0"/>
            </a:br>
            <a:r>
              <a:rPr lang="nl-NL" dirty="0"/>
              <a:t>Wij starten om 19.00 uur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11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"/>
    </mc:Choice>
    <mc:Fallback xmlns="">
      <p:transition spd="slow" advTm="33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4788024" y="-171400"/>
            <a:ext cx="8229600" cy="1143000"/>
          </a:xfrm>
        </p:spPr>
        <p:txBody>
          <a:bodyPr/>
          <a:lstStyle/>
          <a:p>
            <a:r>
              <a:rPr lang="nl-NL" b="1" dirty="0"/>
              <a:t>Cultuur &amp; Maatschappij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930275" y="764381"/>
            <a:ext cx="7283450" cy="53292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/>
              <a:t>Profielvakken</a:t>
            </a:r>
          </a:p>
          <a:p>
            <a:r>
              <a:rPr lang="nl-NL" dirty="0"/>
              <a:t>Geschiedenis</a:t>
            </a:r>
          </a:p>
          <a:p>
            <a:r>
              <a:rPr lang="nl-NL" dirty="0"/>
              <a:t>Aardrijkskunde</a:t>
            </a:r>
          </a:p>
          <a:p>
            <a:r>
              <a:rPr lang="nl-NL" dirty="0"/>
              <a:t>Duits of Frans</a:t>
            </a:r>
          </a:p>
          <a:p>
            <a:pPr marL="0" indent="0">
              <a:buNone/>
            </a:pPr>
            <a:r>
              <a:rPr lang="nl-NL" b="1" dirty="0"/>
              <a:t>Profielkeuzevakken (1 keuze)</a:t>
            </a:r>
          </a:p>
          <a:p>
            <a:r>
              <a:rPr lang="nl-NL" dirty="0"/>
              <a:t>Duits </a:t>
            </a:r>
          </a:p>
          <a:p>
            <a:r>
              <a:rPr lang="nl-NL" dirty="0"/>
              <a:t>Frans</a:t>
            </a:r>
          </a:p>
          <a:p>
            <a:r>
              <a:rPr lang="nl-NL" dirty="0">
                <a:solidFill>
                  <a:srgbClr val="7030A0"/>
                </a:solidFill>
              </a:rPr>
              <a:t>Kunst (drama)</a:t>
            </a:r>
          </a:p>
          <a:p>
            <a:r>
              <a:rPr lang="nl-NL" dirty="0">
                <a:solidFill>
                  <a:srgbClr val="7030A0"/>
                </a:solidFill>
              </a:rPr>
              <a:t>Kunst (beeldende vorming) </a:t>
            </a:r>
          </a:p>
          <a:p>
            <a:pPr marL="0" indent="0">
              <a:buNone/>
            </a:pPr>
            <a:r>
              <a:rPr lang="nl-NL" b="1" dirty="0"/>
              <a:t>Keuze examenvakken (1 keuze)</a:t>
            </a:r>
          </a:p>
          <a:p>
            <a:r>
              <a:rPr lang="nl-NL" dirty="0"/>
              <a:t>Duits</a:t>
            </a:r>
          </a:p>
          <a:p>
            <a:r>
              <a:rPr lang="nl-NL" dirty="0"/>
              <a:t>Frans</a:t>
            </a:r>
          </a:p>
          <a:p>
            <a:r>
              <a:rPr lang="nl-NL" dirty="0">
                <a:solidFill>
                  <a:srgbClr val="FF0000"/>
                </a:solidFill>
              </a:rPr>
              <a:t>Wiskunde A</a:t>
            </a:r>
          </a:p>
          <a:p>
            <a:r>
              <a:rPr lang="nl-NL" dirty="0">
                <a:solidFill>
                  <a:srgbClr val="7030A0"/>
                </a:solidFill>
              </a:rPr>
              <a:t>Bewegen, sport en maatschappij (</a:t>
            </a:r>
            <a:r>
              <a:rPr lang="nl-NL" dirty="0" err="1">
                <a:solidFill>
                  <a:srgbClr val="7030A0"/>
                </a:solidFill>
              </a:rPr>
              <a:t>bsm</a:t>
            </a:r>
            <a:r>
              <a:rPr lang="nl-NL" dirty="0">
                <a:solidFill>
                  <a:srgbClr val="7030A0"/>
                </a:solidFill>
              </a:rPr>
              <a:t>)</a:t>
            </a:r>
          </a:p>
          <a:p>
            <a:r>
              <a:rPr lang="nl-NL" dirty="0">
                <a:solidFill>
                  <a:srgbClr val="7030A0"/>
                </a:solidFill>
              </a:rPr>
              <a:t>Kunst (drama)	</a:t>
            </a:r>
          </a:p>
          <a:p>
            <a:r>
              <a:rPr lang="nl-NL" dirty="0">
                <a:solidFill>
                  <a:srgbClr val="7030A0"/>
                </a:solidFill>
              </a:rPr>
              <a:t>Kunst (beeldende vorming)		</a:t>
            </a:r>
            <a:endParaRPr lang="nl-NL" i="1" dirty="0">
              <a:solidFill>
                <a:srgbClr val="7030A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691" y="2124343"/>
            <a:ext cx="3103133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24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0" y="1773238"/>
            <a:ext cx="8002588" cy="3128962"/>
          </a:xfrm>
        </p:spPr>
        <p:txBody>
          <a:bodyPr/>
          <a:lstStyle/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  <p:sp>
        <p:nvSpPr>
          <p:cNvPr id="6" name="Titel 2"/>
          <p:cNvSpPr txBox="1">
            <a:spLocks/>
          </p:cNvSpPr>
          <p:nvPr/>
        </p:nvSpPr>
        <p:spPr>
          <a:xfrm>
            <a:off x="1331640" y="205396"/>
            <a:ext cx="9165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prstClr val="black"/>
                </a:solidFill>
                <a:cs typeface="Arial" panose="020B0604020202020204" pitchFamily="34" charset="0"/>
              </a:rPr>
              <a:t>Verplichte vakken per profiel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60" y="1281840"/>
            <a:ext cx="8425402" cy="2615411"/>
          </a:xfrm>
          <a:prstGeom prst="rect">
            <a:avLst/>
          </a:prstGeom>
        </p:spPr>
      </p:pic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883596"/>
              </p:ext>
            </p:extLst>
          </p:nvPr>
        </p:nvGraphicFramePr>
        <p:xfrm>
          <a:off x="449658" y="3897251"/>
          <a:ext cx="8425404" cy="171031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06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967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600" b="0" baseline="0" dirty="0"/>
                        <a:t>Wiskunde B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dirty="0"/>
                        <a:t>Scheikunde</a:t>
                      </a:r>
                      <a:r>
                        <a:rPr lang="nl-NL" sz="1600" b="0" baseline="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baseline="0" dirty="0"/>
                        <a:t>Biologie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baseline="0" dirty="0"/>
                        <a:t>Natuurkunde </a:t>
                      </a:r>
                      <a:endParaRPr lang="nl-NL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600" b="0" dirty="0"/>
                        <a:t>Wiskunde A/B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dirty="0"/>
                        <a:t>Scheikunde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dirty="0"/>
                        <a:t>Biologie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600" b="0" dirty="0"/>
                        <a:t>Natuurkunde/ aardrijkskunde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600" b="0" baseline="0" dirty="0"/>
                        <a:t>Wiskunde A/B</a:t>
                      </a:r>
                      <a:endParaRPr lang="nl-NL" sz="16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dirty="0"/>
                        <a:t>Geschiedenis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dirty="0"/>
                        <a:t>Economie</a:t>
                      </a:r>
                      <a:r>
                        <a:rPr lang="nl-NL" sz="1600" b="0" baseline="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600" b="0" dirty="0"/>
                        <a:t>Frans/Duits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dirty="0"/>
                        <a:t>Geschiedenis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dirty="0"/>
                        <a:t>Aardrijkskunde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675">
                <a:tc>
                  <a:txBody>
                    <a:bodyPr/>
                    <a:lstStyle/>
                    <a:p>
                      <a:r>
                        <a:rPr lang="nl-NL" sz="1600" b="0" dirty="0"/>
                        <a:t>+ 1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dirty="0"/>
                        <a:t>+ 1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/>
                        <a:t>+ 2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/>
                        <a:t>+ 2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673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233772" y="-4095"/>
            <a:ext cx="8676456" cy="1143000"/>
          </a:xfrm>
        </p:spPr>
        <p:txBody>
          <a:bodyPr/>
          <a:lstStyle/>
          <a:p>
            <a:r>
              <a:rPr lang="nl-NL" b="1" dirty="0"/>
              <a:t>Extra examenvak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41488" y="1196752"/>
            <a:ext cx="8676456" cy="48860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3300" b="1" dirty="0"/>
              <a:t>Om doorstroom vwo open te houden</a:t>
            </a:r>
          </a:p>
          <a:p>
            <a:r>
              <a:rPr lang="nl-NL" sz="3400" dirty="0"/>
              <a:t>Min. eisen</a:t>
            </a:r>
            <a:r>
              <a:rPr lang="nl-NL" sz="2900" dirty="0"/>
              <a:t> </a:t>
            </a:r>
            <a:r>
              <a:rPr lang="nl-NL" dirty="0"/>
              <a:t>vwo: wiskunde + Duits/Frans extra </a:t>
            </a:r>
          </a:p>
          <a:p>
            <a:pPr lvl="2"/>
            <a:r>
              <a:rPr lang="nl-NL" sz="1700" dirty="0"/>
              <a:t>Bij CM/EM die dit al hadden: + extra vak dat binnen profiel wordt aangeboden</a:t>
            </a:r>
          </a:p>
          <a:p>
            <a:pPr lvl="2"/>
            <a:r>
              <a:rPr lang="nl-NL" sz="1700" dirty="0"/>
              <a:t>Bij Dyslexie: vak dat binnen profiel wordt aangeboden</a:t>
            </a:r>
          </a:p>
          <a:p>
            <a:pPr marL="914400" lvl="2" indent="0">
              <a:buNone/>
            </a:pPr>
            <a:r>
              <a:rPr lang="nl-NL" sz="3600" i="1" dirty="0"/>
              <a:t>				</a:t>
            </a:r>
          </a:p>
          <a:p>
            <a:pPr marL="914400" lvl="2" indent="0">
              <a:buNone/>
            </a:pPr>
            <a:r>
              <a:rPr lang="nl-NL" sz="3600" i="1" dirty="0"/>
              <a:t>		of</a:t>
            </a:r>
          </a:p>
          <a:p>
            <a:pPr marL="0" indent="0">
              <a:buNone/>
            </a:pPr>
            <a:endParaRPr lang="nl-NL" sz="3300" dirty="0"/>
          </a:p>
          <a:p>
            <a:r>
              <a:rPr lang="nl-NL" sz="3300" dirty="0"/>
              <a:t>Vrije extra keuze: </a:t>
            </a:r>
          </a:p>
          <a:p>
            <a:pPr lvl="1"/>
            <a:r>
              <a:rPr lang="nl-NL" dirty="0"/>
              <a:t>Niet gegarandeerd: pas toegekend na start schooljaar</a:t>
            </a:r>
          </a:p>
          <a:p>
            <a:pPr lvl="1"/>
            <a:r>
              <a:rPr lang="nl-NL" dirty="0"/>
              <a:t>Vak dat binnen profiel wordt aangeboden 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i="1" dirty="0"/>
              <a:t>			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7404343-1D97-4C29-BE87-6C89D3D1D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376" y="2494037"/>
            <a:ext cx="2736624" cy="229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06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457200" y="346459"/>
            <a:ext cx="8229600" cy="1143000"/>
          </a:xfrm>
        </p:spPr>
        <p:txBody>
          <a:bodyPr/>
          <a:lstStyle/>
          <a:p>
            <a:r>
              <a:rPr lang="nl-NL" b="1" dirty="0"/>
              <a:t>Bevorderingsnormen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962546" y="1493348"/>
            <a:ext cx="7499350" cy="5040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000" dirty="0"/>
              <a:t>Een leerling wordt bevorderd naar 4 havo indien: </a:t>
            </a:r>
          </a:p>
          <a:p>
            <a:pPr>
              <a:buNone/>
            </a:pPr>
            <a:r>
              <a:rPr lang="nl-NL" sz="2000" dirty="0"/>
              <a:t>• max 1 TKP in Engels, Nederlands en wiskunde én </a:t>
            </a:r>
          </a:p>
          <a:p>
            <a:pPr>
              <a:buNone/>
            </a:pPr>
            <a:r>
              <a:rPr lang="nl-NL" sz="2000" dirty="0"/>
              <a:t>• max 1 TKP in voor 4 havo gekozen profiel- of profielkeuzevakken (wiskunde hier niet meegerekend als dit een gekozen vak is </a:t>
            </a:r>
            <a:r>
              <a:rPr lang="nl-NL" sz="2000"/>
              <a:t>in profiel </a:t>
            </a:r>
            <a:r>
              <a:rPr lang="nl-NL" sz="2000" dirty="0"/>
              <a:t>C&amp;M) én </a:t>
            </a:r>
          </a:p>
          <a:p>
            <a:pPr>
              <a:buNone/>
            </a:pPr>
            <a:r>
              <a:rPr lang="nl-NL" sz="2000" dirty="0"/>
              <a:t>• max 3 TKP totaal</a:t>
            </a:r>
          </a:p>
          <a:p>
            <a:pPr>
              <a:buNone/>
            </a:pPr>
            <a:r>
              <a:rPr lang="nl-NL" sz="2000" dirty="0"/>
              <a:t> </a:t>
            </a:r>
          </a:p>
          <a:p>
            <a:pPr>
              <a:buNone/>
            </a:pPr>
            <a:r>
              <a:rPr lang="nl-NL" sz="2000" dirty="0"/>
              <a:t>Wiskunde B: min 6,0 voor toetsen bij extra lessen </a:t>
            </a:r>
          </a:p>
          <a:p>
            <a:pPr>
              <a:buNone/>
            </a:pPr>
            <a:r>
              <a:rPr lang="nl-NL" sz="2000" dirty="0"/>
              <a:t>Extra vak: min 5,5 voor extra vak  </a:t>
            </a:r>
          </a:p>
        </p:txBody>
      </p:sp>
    </p:spTree>
    <p:extLst>
      <p:ext uri="{BB962C8B-B14F-4D97-AF65-F5344CB8AC3E}">
        <p14:creationId xmlns:p14="http://schemas.microsoft.com/office/powerpoint/2010/main" val="183184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96"/>
    </mc:Choice>
    <mc:Fallback xmlns="">
      <p:transition spd="slow" advTm="3149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Tijdpad vervolgtraject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A4B6AEC-EDEC-497B-B9B5-80FA139514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1768604"/>
              </p:ext>
            </p:extLst>
          </p:nvPr>
        </p:nvGraphicFramePr>
        <p:xfrm>
          <a:off x="755576" y="1268760"/>
          <a:ext cx="76328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3224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Keuze wijzigen?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87624" y="1844824"/>
            <a:ext cx="7283152" cy="4525963"/>
          </a:xfrm>
        </p:spPr>
        <p:txBody>
          <a:bodyPr>
            <a:normAutofit/>
          </a:bodyPr>
          <a:lstStyle/>
          <a:p>
            <a:r>
              <a:rPr lang="nl-NL" sz="2800" dirty="0"/>
              <a:t>Wisselen kan tot 1 maart in Magister</a:t>
            </a:r>
          </a:p>
          <a:p>
            <a:pPr>
              <a:buNone/>
            </a:pPr>
            <a:endParaRPr lang="nl-NL" sz="2800" b="1" dirty="0"/>
          </a:p>
          <a:p>
            <a:r>
              <a:rPr lang="nl-NL" sz="2800" dirty="0"/>
              <a:t>Wijzigingen na 17 juli niet gegarandeerd </a:t>
            </a:r>
          </a:p>
          <a:p>
            <a:pPr>
              <a:buNone/>
            </a:pPr>
            <a:endParaRPr lang="nl-NL" sz="2800" dirty="0"/>
          </a:p>
          <a:p>
            <a:r>
              <a:rPr lang="nl-NL" sz="2800" dirty="0"/>
              <a:t>Wisselen kan tot november 2024 in 4 havo</a:t>
            </a:r>
          </a:p>
          <a:p>
            <a:pPr>
              <a:buNone/>
            </a:pPr>
            <a:r>
              <a:rPr lang="nl-NL" sz="2800" dirty="0"/>
              <a:t>Voorwaarden: </a:t>
            </a:r>
          </a:p>
          <a:p>
            <a:pPr>
              <a:buFontTx/>
              <a:buChar char="-"/>
            </a:pPr>
            <a:r>
              <a:rPr lang="nl-NL" sz="2800" dirty="0"/>
              <a:t>Toestemming coördinator, ouders, mentor, nieuwe docent, decaan en roostermaker</a:t>
            </a:r>
          </a:p>
          <a:p>
            <a:pPr>
              <a:buFontTx/>
              <a:buChar char="-"/>
            </a:pPr>
            <a:endParaRPr lang="nl-NL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/>
          <a:lstStyle/>
          <a:p>
            <a:r>
              <a:rPr lang="nl-NL" b="1" dirty="0"/>
              <a:t>Studie en profiel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264804" y="1772816"/>
            <a:ext cx="7787208" cy="4752528"/>
          </a:xfrm>
        </p:spPr>
        <p:txBody>
          <a:bodyPr>
            <a:normAutofit/>
          </a:bodyPr>
          <a:lstStyle/>
          <a:p>
            <a:pPr>
              <a:buNone/>
            </a:pPr>
            <a:endParaRPr lang="nl-NL" dirty="0"/>
          </a:p>
          <a:p>
            <a:pPr>
              <a:buFont typeface="Wingdings" pitchFamily="2" charset="2"/>
              <a:buChar char="q"/>
            </a:pPr>
            <a:endParaRPr lang="nl-NL" dirty="0"/>
          </a:p>
          <a:p>
            <a:pPr>
              <a:buFont typeface="Wingdings" pitchFamily="2" charset="2"/>
              <a:buChar char="§"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25FECE3-D14F-4472-868D-A73114F46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065"/>
            <a:ext cx="5726960" cy="522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6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32"/>
    </mc:Choice>
    <mc:Fallback xmlns="">
      <p:transition spd="slow" advTm="1923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7348004-8AB2-4958-A4F4-788D655DB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976164"/>
            <a:ext cx="6739745" cy="538337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rmAutofit/>
          </a:bodyPr>
          <a:lstStyle/>
          <a:p>
            <a:r>
              <a:rPr lang="nl-NL" b="1" dirty="0"/>
              <a:t>Vakkenpakket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264804" y="1772816"/>
            <a:ext cx="7787208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>
              <a:buFont typeface="Wingdings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597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98"/>
    </mc:Choice>
    <mc:Fallback xmlns="">
      <p:transition spd="slow" advTm="2139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/>
          <a:lstStyle/>
          <a:p>
            <a:r>
              <a:rPr lang="nl-NL" b="1" dirty="0"/>
              <a:t>Samenvatting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264804" y="1772816"/>
            <a:ext cx="7787208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>
              <a:buFont typeface="Wingdings" pitchFamily="2" charset="2"/>
              <a:buChar char="§"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685433B-0360-461B-B57F-29A7FEBF9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06" y="1267606"/>
            <a:ext cx="7448563" cy="455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4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92"/>
    </mc:Choice>
    <mc:Fallback xmlns="">
      <p:transition spd="slow" advTm="2569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Vragen over profielkeuze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87624" y="1628800"/>
            <a:ext cx="7787208" cy="468052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dirty="0"/>
              <a:t>Mail de decaan: l.vanhouten</a:t>
            </a:r>
            <a:r>
              <a:rPr lang="nl-NL" dirty="0">
                <a:hlinkClick r:id="rId3"/>
              </a:rPr>
              <a:t>@schoter.nl</a:t>
            </a:r>
            <a:r>
              <a:rPr lang="nl-NL" dirty="0"/>
              <a:t> 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/>
              <a:t>Werkdagen</a:t>
            </a:r>
          </a:p>
          <a:p>
            <a:pPr marL="457200" lvl="1" indent="0">
              <a:buNone/>
            </a:pPr>
            <a:r>
              <a:rPr lang="nl-NL" dirty="0"/>
              <a:t>Maandag, dinsdag, donderdag, vrijdag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/>
              <a:t>Veel succes! </a:t>
            </a:r>
          </a:p>
          <a:p>
            <a:pPr>
              <a:buFont typeface="Wingdings" pitchFamily="2" charset="2"/>
              <a:buChar char="§"/>
            </a:pPr>
            <a:endParaRPr lang="nl-NL" b="1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Font typeface="Wingdings" pitchFamily="2" charset="2"/>
              <a:buChar char="q"/>
            </a:pPr>
            <a:endParaRPr lang="nl-NL" dirty="0"/>
          </a:p>
          <a:p>
            <a:pPr>
              <a:buFont typeface="Wingdings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8201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75" y="3109633"/>
            <a:ext cx="5868144" cy="2807257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12572"/>
            <a:ext cx="8229600" cy="1143000"/>
          </a:xfrm>
        </p:spPr>
        <p:txBody>
          <a:bodyPr>
            <a:noAutofit/>
          </a:bodyPr>
          <a:lstStyle/>
          <a:p>
            <a:r>
              <a:rPr lang="nl-NL" sz="3200" dirty="0"/>
              <a:t>Lotte van Houten</a:t>
            </a:r>
            <a:br>
              <a:rPr lang="nl-NL" sz="3200" dirty="0"/>
            </a:br>
            <a:r>
              <a:rPr lang="nl-NL" sz="3200" dirty="0"/>
              <a:t>Decaan mavo, havo, vwo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83568" y="1700808"/>
            <a:ext cx="8003232" cy="3129211"/>
          </a:xfrm>
        </p:spPr>
        <p:txBody>
          <a:bodyPr/>
          <a:lstStyle/>
          <a:p>
            <a:pPr marL="0" indent="0" algn="ctr">
              <a:buNone/>
            </a:pPr>
            <a:r>
              <a:rPr lang="nl-NL" sz="6000" b="1" dirty="0"/>
              <a:t>Profielkeuze 3 havo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6016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5833E30-9BC8-ABC4-42D9-2854295158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38" t="11116" r="55597" b="40878"/>
          <a:stretch/>
        </p:blipFill>
        <p:spPr>
          <a:xfrm>
            <a:off x="6216754" y="4694812"/>
            <a:ext cx="745625" cy="661374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E603D09E-4ADA-473F-913F-E1D51B12F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1" y="657272"/>
            <a:ext cx="6188792" cy="308747"/>
          </a:xfrm>
        </p:spPr>
        <p:txBody>
          <a:bodyPr>
            <a:normAutofit fontScale="90000"/>
          </a:bodyPr>
          <a:lstStyle/>
          <a:p>
            <a:r>
              <a:rPr lang="nl-NL" dirty="0"/>
              <a:t>Belangrijk vooraf  </a:t>
            </a:r>
          </a:p>
        </p:txBody>
      </p:sp>
      <p:sp>
        <p:nvSpPr>
          <p:cNvPr id="3" name="Tijdelijke aanduiding voor inhoud 1">
            <a:extLst>
              <a:ext uri="{FF2B5EF4-FFF2-40B4-BE49-F238E27FC236}">
                <a16:creationId xmlns:a16="http://schemas.microsoft.com/office/drawing/2014/main" id="{00477CAA-F37D-29B0-ED98-0B267FBB1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961" y="1592826"/>
            <a:ext cx="7462764" cy="3672348"/>
          </a:xfrm>
        </p:spPr>
        <p:txBody>
          <a:bodyPr>
            <a:normAutofit/>
          </a:bodyPr>
          <a:lstStyle/>
          <a:p>
            <a:r>
              <a:rPr lang="nl-NL" dirty="0"/>
              <a:t>Keuze ouderaccount Magister </a:t>
            </a:r>
          </a:p>
          <a:p>
            <a:r>
              <a:rPr lang="nl-NL" dirty="0"/>
              <a:t>Op laptop of tablet (geen telefoon) </a:t>
            </a:r>
          </a:p>
          <a:p>
            <a:r>
              <a:rPr lang="nl-NL" dirty="0"/>
              <a:t>Microfoon graag uit, vragen via chat</a:t>
            </a:r>
          </a:p>
          <a:p>
            <a:r>
              <a:rPr lang="nl-NL" dirty="0"/>
              <a:t>Niet alle knoppen zichtbaar? Verklein scherm</a:t>
            </a:r>
          </a:p>
          <a:p>
            <a:r>
              <a:rPr lang="nl-NL" dirty="0"/>
              <a:t>1</a:t>
            </a:r>
            <a:r>
              <a:rPr lang="nl-NL" baseline="30000" dirty="0"/>
              <a:t>e</a:t>
            </a:r>
            <a:r>
              <a:rPr lang="nl-NL" dirty="0"/>
              <a:t> keuze verplicht vandaag i.v.m. controle decaan (niet definitief), aanpassingen gegarandeerd tot 17 juli</a:t>
            </a:r>
          </a:p>
          <a:p>
            <a:r>
              <a:rPr lang="nl-NL" dirty="0"/>
              <a:t>Beste keuze = haalbaar (goed in en leuk)</a:t>
            </a:r>
          </a:p>
          <a:p>
            <a:r>
              <a:rPr lang="nl-NL" dirty="0"/>
              <a:t>Keuze ingevoerd? Naam in chat, bij duim akkoord</a:t>
            </a:r>
          </a:p>
          <a:p>
            <a:pPr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6" name="Picture 2" descr="Handleiding voor ouders - Inloggegevens voor u en uw kind(eren)">
            <a:extLst>
              <a:ext uri="{FF2B5EF4-FFF2-40B4-BE49-F238E27FC236}">
                <a16:creationId xmlns:a16="http://schemas.microsoft.com/office/drawing/2014/main" id="{1D1621C8-DF2E-FC28-698E-1D467958E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053" y="966019"/>
            <a:ext cx="1607344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74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10"/>
    </mc:Choice>
    <mc:Fallback xmlns="">
      <p:transition spd="slow" advTm="10791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83568" y="1700808"/>
            <a:ext cx="8003232" cy="3129211"/>
          </a:xfrm>
        </p:spPr>
        <p:txBody>
          <a:bodyPr/>
          <a:lstStyle/>
          <a:p>
            <a:pPr>
              <a:buNone/>
            </a:pPr>
            <a:endParaRPr lang="nl-NL"/>
          </a:p>
          <a:p>
            <a:pPr>
              <a:buNone/>
            </a:pPr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475656" y="1752568"/>
            <a:ext cx="9108504" cy="4639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99" y="2121294"/>
            <a:ext cx="8425402" cy="2615411"/>
          </a:xfrm>
          <a:prstGeom prst="rect">
            <a:avLst/>
          </a:prstGeom>
        </p:spPr>
      </p:pic>
      <p:sp>
        <p:nvSpPr>
          <p:cNvPr id="7" name="Titel 5">
            <a:extLst>
              <a:ext uri="{FF2B5EF4-FFF2-40B4-BE49-F238E27FC236}">
                <a16:creationId xmlns:a16="http://schemas.microsoft.com/office/drawing/2014/main" id="{3176FA53-7071-4130-9292-FE69F6B49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468" y="1348603"/>
            <a:ext cx="6188792" cy="308747"/>
          </a:xfrm>
        </p:spPr>
        <p:txBody>
          <a:bodyPr>
            <a:normAutofit fontScale="90000"/>
          </a:bodyPr>
          <a:lstStyle/>
          <a:p>
            <a:r>
              <a:rPr lang="nl-NL" dirty="0"/>
              <a:t>Profielen havo </a:t>
            </a:r>
          </a:p>
        </p:txBody>
      </p:sp>
    </p:spTree>
    <p:extLst>
      <p:ext uri="{BB962C8B-B14F-4D97-AF65-F5344CB8AC3E}">
        <p14:creationId xmlns:p14="http://schemas.microsoft.com/office/powerpoint/2010/main" val="2455157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pPr algn="ctr"/>
            <a:r>
              <a:rPr lang="nl-NL" b="1" dirty="0"/>
              <a:t>Opbouw van de profielen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971600" y="1484784"/>
            <a:ext cx="7499350" cy="4137025"/>
          </a:xfrm>
        </p:spPr>
        <p:txBody>
          <a:bodyPr/>
          <a:lstStyle/>
          <a:p>
            <a:r>
              <a:rPr lang="nl-NL" sz="2800" dirty="0"/>
              <a:t>Gemeenschappelijk deel	</a:t>
            </a:r>
            <a:r>
              <a:rPr lang="nl-NL" sz="2000" dirty="0"/>
              <a:t>2 examenvakken</a:t>
            </a:r>
            <a:endParaRPr lang="nl-NL" sz="2800" dirty="0"/>
          </a:p>
          <a:p>
            <a:r>
              <a:rPr lang="nl-NL" sz="2800" dirty="0"/>
              <a:t>Profielvakken 			</a:t>
            </a:r>
            <a:r>
              <a:rPr lang="nl-NL" sz="2000" dirty="0"/>
              <a:t>3 examenvakken</a:t>
            </a:r>
            <a:endParaRPr lang="nl-NL" sz="2800" dirty="0"/>
          </a:p>
          <a:p>
            <a:r>
              <a:rPr lang="nl-NL" sz="2800" dirty="0"/>
              <a:t>Profielkeuzevakken		</a:t>
            </a:r>
            <a:r>
              <a:rPr lang="nl-NL" sz="2000" dirty="0"/>
              <a:t>1 examenvak</a:t>
            </a:r>
            <a:endParaRPr lang="nl-NL" sz="2800" dirty="0"/>
          </a:p>
          <a:p>
            <a:r>
              <a:rPr lang="nl-NL" sz="2800" dirty="0"/>
              <a:t>Keuze examenvakken		</a:t>
            </a:r>
            <a:r>
              <a:rPr lang="nl-NL" sz="2000" dirty="0"/>
              <a:t>1 examenvak</a:t>
            </a:r>
            <a:endParaRPr lang="nl-NL" sz="2800" dirty="0"/>
          </a:p>
          <a:p>
            <a:r>
              <a:rPr lang="nl-NL" sz="2800" dirty="0"/>
              <a:t>Vrije deel				</a:t>
            </a:r>
            <a:r>
              <a:rPr lang="nl-NL" sz="2000" dirty="0"/>
              <a:t>0 examenvakken</a:t>
            </a:r>
            <a:endParaRPr lang="nl-NL" sz="2800" dirty="0"/>
          </a:p>
          <a:p>
            <a:r>
              <a:rPr lang="nl-NL" sz="2800" dirty="0"/>
              <a:t>Evt. extra examenvak 		</a:t>
            </a:r>
            <a:r>
              <a:rPr lang="nl-NL" sz="2000" u="sng" dirty="0"/>
              <a:t>0 of 1 examenvak</a:t>
            </a:r>
            <a:endParaRPr lang="nl-NL" sz="2800" u="sng" dirty="0"/>
          </a:p>
          <a:p>
            <a:pPr marL="3657600" lvl="8" indent="0">
              <a:buNone/>
            </a:pPr>
            <a:r>
              <a:rPr lang="nl-NL" dirty="0"/>
              <a:t>	</a:t>
            </a:r>
            <a:r>
              <a:rPr lang="nl-NL" sz="2800" dirty="0"/>
              <a:t>7 of 8 examenvakken</a:t>
            </a:r>
          </a:p>
          <a:p>
            <a:pPr marL="3657600" lvl="8" indent="0">
              <a:buNone/>
            </a:pPr>
            <a:endParaRPr lang="nl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nl-NL" b="1" dirty="0"/>
              <a:t>		Gemeenschappelijk deel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1716088" y="1700213"/>
            <a:ext cx="7427912" cy="4425950"/>
          </a:xfrm>
        </p:spPr>
        <p:txBody>
          <a:bodyPr>
            <a:normAutofit/>
          </a:bodyPr>
          <a:lstStyle/>
          <a:p>
            <a:r>
              <a:rPr lang="nl-NL" sz="2800" b="1" dirty="0"/>
              <a:t>Nederlands</a:t>
            </a:r>
          </a:p>
          <a:p>
            <a:r>
              <a:rPr lang="nl-NL" sz="2800" b="1" dirty="0"/>
              <a:t>Engels</a:t>
            </a:r>
          </a:p>
          <a:p>
            <a:r>
              <a:rPr lang="nl-NL" sz="2800" dirty="0"/>
              <a:t>Culturele en kunstzinnige vorming </a:t>
            </a:r>
          </a:p>
          <a:p>
            <a:r>
              <a:rPr lang="nl-NL" sz="2800" dirty="0"/>
              <a:t>Lichamelijke opvoeding</a:t>
            </a:r>
          </a:p>
          <a:p>
            <a:r>
              <a:rPr lang="nl-NL" sz="2800" dirty="0"/>
              <a:t>Maatschappijleer (4 havo)</a:t>
            </a:r>
          </a:p>
          <a:p>
            <a:r>
              <a:rPr lang="nl-NL" sz="2800" dirty="0"/>
              <a:t>Profielwerkstuk (5 havo)</a:t>
            </a:r>
          </a:p>
          <a:p>
            <a:endParaRPr lang="nl-NL" sz="2800" dirty="0"/>
          </a:p>
          <a:p>
            <a:pPr marL="0" indent="0">
              <a:buNone/>
            </a:pPr>
            <a:r>
              <a:rPr lang="nl-NL" sz="1800" dirty="0"/>
              <a:t>Het gemeenschappelijk deel is voor elk profiel hetzelfde </a:t>
            </a:r>
          </a:p>
          <a:p>
            <a:pPr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4716016" y="56283"/>
            <a:ext cx="8229600" cy="1143000"/>
          </a:xfrm>
        </p:spPr>
        <p:txBody>
          <a:bodyPr/>
          <a:lstStyle/>
          <a:p>
            <a:r>
              <a:rPr lang="nl-NL" b="1" dirty="0"/>
              <a:t>Natuur &amp; Techniek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611560" y="612842"/>
            <a:ext cx="7140575" cy="48815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200" b="1" dirty="0"/>
              <a:t>Profielvakken</a:t>
            </a:r>
          </a:p>
          <a:p>
            <a:r>
              <a:rPr lang="nl-NL" sz="2200" dirty="0">
                <a:solidFill>
                  <a:srgbClr val="0070C0"/>
                </a:solidFill>
              </a:rPr>
              <a:t>Wiskunde B</a:t>
            </a:r>
          </a:p>
          <a:p>
            <a:r>
              <a:rPr lang="nl-NL" sz="2200" dirty="0">
                <a:solidFill>
                  <a:srgbClr val="0070C0"/>
                </a:solidFill>
              </a:rPr>
              <a:t>Natuurkunde</a:t>
            </a:r>
          </a:p>
          <a:p>
            <a:r>
              <a:rPr lang="nl-NL" sz="2200" dirty="0">
                <a:solidFill>
                  <a:srgbClr val="0070C0"/>
                </a:solidFill>
              </a:rPr>
              <a:t>Scheikunde</a:t>
            </a:r>
          </a:p>
          <a:p>
            <a:r>
              <a:rPr lang="nl-NL" sz="2200" dirty="0">
                <a:solidFill>
                  <a:srgbClr val="0070C0"/>
                </a:solidFill>
              </a:rPr>
              <a:t>Biologie</a:t>
            </a:r>
          </a:p>
          <a:p>
            <a:pPr marL="0" indent="0">
              <a:buNone/>
            </a:pPr>
            <a:r>
              <a:rPr lang="nl-NL" sz="2200" b="1" dirty="0"/>
              <a:t>Profielkeuzevak</a:t>
            </a:r>
          </a:p>
          <a:p>
            <a:r>
              <a:rPr lang="nl-NL" sz="2200" dirty="0" err="1">
                <a:solidFill>
                  <a:srgbClr val="0070C0"/>
                </a:solidFill>
              </a:rPr>
              <a:t>nvt</a:t>
            </a:r>
            <a:endParaRPr lang="nl-NL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NL" sz="2200" b="1" dirty="0"/>
              <a:t>Keuze examenvakken (1 keuze)</a:t>
            </a:r>
          </a:p>
          <a:p>
            <a:r>
              <a:rPr lang="nl-NL" sz="2200" dirty="0"/>
              <a:t>Economie</a:t>
            </a:r>
          </a:p>
          <a:p>
            <a:r>
              <a:rPr lang="nl-NL" sz="2200" dirty="0"/>
              <a:t>Bedrijfseconomie</a:t>
            </a:r>
          </a:p>
          <a:p>
            <a:r>
              <a:rPr lang="nl-NL" sz="2200" dirty="0"/>
              <a:t>Aardrijkskunde</a:t>
            </a:r>
          </a:p>
          <a:p>
            <a:r>
              <a:rPr lang="nl-NL" sz="2200" dirty="0">
                <a:solidFill>
                  <a:srgbClr val="7030A0"/>
                </a:solidFill>
              </a:rPr>
              <a:t>Kunst (drama)</a:t>
            </a:r>
          </a:p>
          <a:p>
            <a:r>
              <a:rPr lang="nl-NL" sz="2200" dirty="0">
                <a:solidFill>
                  <a:srgbClr val="7030A0"/>
                </a:solidFill>
              </a:rPr>
              <a:t>Kunst (beeldende vorming)</a:t>
            </a:r>
          </a:p>
          <a:p>
            <a:r>
              <a:rPr lang="nl-NL" sz="2200" dirty="0">
                <a:solidFill>
                  <a:srgbClr val="7030A0"/>
                </a:solidFill>
              </a:rPr>
              <a:t>Bewegen, sport en maatschappij (</a:t>
            </a:r>
            <a:r>
              <a:rPr lang="nl-NL" sz="2200" dirty="0" err="1">
                <a:solidFill>
                  <a:srgbClr val="7030A0"/>
                </a:solidFill>
              </a:rPr>
              <a:t>bsm</a:t>
            </a:r>
            <a:r>
              <a:rPr lang="nl-NL" sz="2200" dirty="0">
                <a:solidFill>
                  <a:srgbClr val="7030A0"/>
                </a:solidFill>
              </a:rPr>
              <a:t>)</a:t>
            </a:r>
          </a:p>
          <a:p>
            <a:pPr>
              <a:buNone/>
            </a:pPr>
            <a:r>
              <a:rPr lang="nl-NL" sz="2200" dirty="0">
                <a:solidFill>
                  <a:schemeClr val="accent2"/>
                </a:solidFill>
              </a:rPr>
              <a:t>					</a:t>
            </a:r>
            <a:endParaRPr lang="nl-NL" sz="2400" b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1844824"/>
            <a:ext cx="1476182" cy="1852464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3DBC2C46-B098-4368-8D38-5AD647E2DBDE}"/>
              </a:ext>
            </a:extLst>
          </p:cNvPr>
          <p:cNvSpPr/>
          <p:nvPr/>
        </p:nvSpPr>
        <p:spPr>
          <a:xfrm>
            <a:off x="3530790" y="5301208"/>
            <a:ext cx="40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nl-NL" i="1" dirty="0">
                <a:solidFill>
                  <a:srgbClr val="0070C0"/>
                </a:solidFill>
              </a:rPr>
              <a:t>	Ook profiel N&amp;G!</a:t>
            </a:r>
          </a:p>
          <a:p>
            <a:pPr>
              <a:buNone/>
            </a:pPr>
            <a:r>
              <a:rPr lang="nl-NL" dirty="0">
                <a:solidFill>
                  <a:srgbClr val="0070C0"/>
                </a:solidFill>
              </a:rPr>
              <a:t>	</a:t>
            </a:r>
            <a:r>
              <a:rPr lang="nl-NL" i="1" dirty="0">
                <a:solidFill>
                  <a:srgbClr val="7030A0"/>
                </a:solidFill>
              </a:rPr>
              <a:t>Paars: max. 1 in profiel</a:t>
            </a:r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426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4788024" y="-171400"/>
            <a:ext cx="8229600" cy="1143000"/>
          </a:xfrm>
        </p:spPr>
        <p:txBody>
          <a:bodyPr/>
          <a:lstStyle/>
          <a:p>
            <a:r>
              <a:rPr lang="nl-NL" b="1" dirty="0"/>
              <a:t>Natuur &amp; Gezondheid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611560" y="764704"/>
            <a:ext cx="7354887" cy="511333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2600" b="1" dirty="0"/>
              <a:t>Profielvakken</a:t>
            </a:r>
          </a:p>
          <a:p>
            <a:r>
              <a:rPr lang="nl-NL" sz="2600" dirty="0"/>
              <a:t>Wiskunde A of </a:t>
            </a:r>
            <a:r>
              <a:rPr lang="nl-NL" sz="2600" dirty="0">
                <a:solidFill>
                  <a:srgbClr val="0070C0"/>
                </a:solidFill>
              </a:rPr>
              <a:t>wiskunde B </a:t>
            </a:r>
          </a:p>
          <a:p>
            <a:r>
              <a:rPr lang="nl-NL" sz="2600" dirty="0"/>
              <a:t>Biologie</a:t>
            </a:r>
          </a:p>
          <a:p>
            <a:r>
              <a:rPr lang="nl-NL" sz="2600" dirty="0"/>
              <a:t>Scheikunde</a:t>
            </a:r>
          </a:p>
          <a:p>
            <a:pPr marL="0" indent="0">
              <a:buNone/>
            </a:pPr>
            <a:r>
              <a:rPr lang="nl-NL" sz="2600" b="1" dirty="0"/>
              <a:t>Profielkeuzevakken (1 keuze)</a:t>
            </a:r>
          </a:p>
          <a:p>
            <a:r>
              <a:rPr lang="nl-NL" sz="2600" dirty="0">
                <a:solidFill>
                  <a:srgbClr val="0070C0"/>
                </a:solidFill>
              </a:rPr>
              <a:t>Natuurkunde</a:t>
            </a:r>
          </a:p>
          <a:p>
            <a:r>
              <a:rPr lang="nl-NL" sz="2600" dirty="0"/>
              <a:t>Aardrijkskunde</a:t>
            </a:r>
          </a:p>
          <a:p>
            <a:pPr marL="0" indent="0">
              <a:buNone/>
            </a:pPr>
            <a:r>
              <a:rPr lang="nl-NL" sz="2600" b="1" dirty="0"/>
              <a:t>Keuze examenvakken (1 keuze)</a:t>
            </a:r>
          </a:p>
          <a:p>
            <a:r>
              <a:rPr lang="nl-NL" sz="2600" dirty="0"/>
              <a:t>Natuurkunde</a:t>
            </a:r>
          </a:p>
          <a:p>
            <a:r>
              <a:rPr lang="nl-NL" sz="2600" dirty="0"/>
              <a:t>Aardrijkskunde</a:t>
            </a:r>
          </a:p>
          <a:p>
            <a:r>
              <a:rPr lang="nl-NL" sz="2600" dirty="0"/>
              <a:t>Economie</a:t>
            </a:r>
          </a:p>
          <a:p>
            <a:r>
              <a:rPr lang="nl-NL" sz="2600" dirty="0"/>
              <a:t>Bedrijfseconomie</a:t>
            </a:r>
          </a:p>
          <a:p>
            <a:r>
              <a:rPr lang="nl-NL" sz="2600" dirty="0">
                <a:solidFill>
                  <a:srgbClr val="7030A0"/>
                </a:solidFill>
              </a:rPr>
              <a:t>Kunst (drama)</a:t>
            </a:r>
          </a:p>
          <a:p>
            <a:r>
              <a:rPr lang="nl-NL" sz="2600" dirty="0">
                <a:solidFill>
                  <a:srgbClr val="7030A0"/>
                </a:solidFill>
              </a:rPr>
              <a:t>Kunst (beeldende vorming)</a:t>
            </a:r>
          </a:p>
          <a:p>
            <a:r>
              <a:rPr lang="nl-NL" sz="2600" dirty="0">
                <a:solidFill>
                  <a:srgbClr val="7030A0"/>
                </a:solidFill>
              </a:rPr>
              <a:t>Bewegen, sport en maatschappij (</a:t>
            </a:r>
            <a:r>
              <a:rPr lang="nl-NL" sz="2600" dirty="0" err="1">
                <a:solidFill>
                  <a:srgbClr val="7030A0"/>
                </a:solidFill>
              </a:rPr>
              <a:t>bsm</a:t>
            </a:r>
            <a:r>
              <a:rPr lang="nl-NL" sz="2600" dirty="0">
                <a:solidFill>
                  <a:srgbClr val="7030A0"/>
                </a:solidFill>
              </a:rPr>
              <a:t>)</a:t>
            </a:r>
          </a:p>
          <a:p>
            <a:pPr>
              <a:buNone/>
            </a:pPr>
            <a:r>
              <a:rPr lang="nl-NL" sz="2400" dirty="0">
                <a:solidFill>
                  <a:schemeClr val="accent2"/>
                </a:solidFill>
              </a:rPr>
              <a:t>                                    		</a:t>
            </a:r>
          </a:p>
          <a:p>
            <a:pPr>
              <a:buNone/>
            </a:pPr>
            <a:r>
              <a:rPr lang="nl-NL" sz="2400" dirty="0">
                <a:solidFill>
                  <a:srgbClr val="0070C0"/>
                </a:solidFill>
              </a:rPr>
              <a:t>Beide gekozen? Ook NT!</a:t>
            </a:r>
          </a:p>
          <a:p>
            <a:pPr lvl="8">
              <a:buNone/>
            </a:pPr>
            <a:endParaRPr lang="nl-NL" sz="1300" dirty="0">
              <a:solidFill>
                <a:schemeClr val="accent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3172" y="1340768"/>
            <a:ext cx="2622266" cy="17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16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4211960" y="-117673"/>
            <a:ext cx="8229600" cy="1143000"/>
          </a:xfrm>
        </p:spPr>
        <p:txBody>
          <a:bodyPr/>
          <a:lstStyle/>
          <a:p>
            <a:r>
              <a:rPr lang="nl-NL" b="1" dirty="0"/>
              <a:t>Economie &amp; Maatschappij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713031" y="332656"/>
            <a:ext cx="7717938" cy="46359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800" b="1" dirty="0"/>
              <a:t>Profielvakken</a:t>
            </a:r>
          </a:p>
          <a:p>
            <a:r>
              <a:rPr lang="nl-NL" sz="1800" dirty="0">
                <a:solidFill>
                  <a:srgbClr val="0070C0"/>
                </a:solidFill>
              </a:rPr>
              <a:t>Wiskunde A of Wiskunde B </a:t>
            </a:r>
          </a:p>
          <a:p>
            <a:r>
              <a:rPr lang="nl-NL" sz="1800" dirty="0"/>
              <a:t>Economie</a:t>
            </a:r>
          </a:p>
          <a:p>
            <a:r>
              <a:rPr lang="nl-NL" sz="1800" dirty="0"/>
              <a:t>Geschiedenis</a:t>
            </a:r>
          </a:p>
          <a:p>
            <a:pPr marL="0" indent="0">
              <a:buNone/>
            </a:pPr>
            <a:r>
              <a:rPr lang="nl-NL" sz="1800" b="1" dirty="0"/>
              <a:t>Profielkeuzevakken (1 keuze)</a:t>
            </a:r>
          </a:p>
          <a:p>
            <a:r>
              <a:rPr lang="nl-NL" sz="1800" dirty="0"/>
              <a:t>Duits</a:t>
            </a:r>
          </a:p>
          <a:p>
            <a:r>
              <a:rPr lang="nl-NL" sz="1800" dirty="0"/>
              <a:t>Frans</a:t>
            </a:r>
          </a:p>
          <a:p>
            <a:r>
              <a:rPr lang="nl-NL" sz="1800" dirty="0"/>
              <a:t>Aardrijkskunde</a:t>
            </a:r>
          </a:p>
          <a:p>
            <a:r>
              <a:rPr lang="nl-NL" sz="1800" dirty="0"/>
              <a:t>Bedrijfseconomie</a:t>
            </a:r>
          </a:p>
          <a:p>
            <a:pPr marL="0" indent="0">
              <a:buNone/>
            </a:pPr>
            <a:r>
              <a:rPr lang="nl-NL" sz="1800" b="1" dirty="0"/>
              <a:t>Keuze examenvakken (1 keuze)</a:t>
            </a:r>
          </a:p>
          <a:p>
            <a:r>
              <a:rPr lang="nl-NL" sz="1800" dirty="0"/>
              <a:t>Duits</a:t>
            </a:r>
          </a:p>
          <a:p>
            <a:r>
              <a:rPr lang="nl-NL" sz="1800" dirty="0"/>
              <a:t>Frans</a:t>
            </a:r>
          </a:p>
          <a:p>
            <a:r>
              <a:rPr lang="nl-NL" sz="1800" dirty="0"/>
              <a:t>Aardrijkskunde</a:t>
            </a:r>
          </a:p>
          <a:p>
            <a:r>
              <a:rPr lang="nl-NL" sz="1800" dirty="0"/>
              <a:t>Bedrijfseconomie</a:t>
            </a:r>
          </a:p>
          <a:p>
            <a:r>
              <a:rPr lang="nl-NL" sz="1800" dirty="0">
                <a:solidFill>
                  <a:srgbClr val="7030A0"/>
                </a:solidFill>
              </a:rPr>
              <a:t>Kunst (drama)</a:t>
            </a:r>
          </a:p>
          <a:p>
            <a:r>
              <a:rPr lang="nl-NL" sz="1800" dirty="0">
                <a:solidFill>
                  <a:srgbClr val="7030A0"/>
                </a:solidFill>
              </a:rPr>
              <a:t>Kunst (beeldende vorming)</a:t>
            </a:r>
          </a:p>
          <a:p>
            <a:r>
              <a:rPr lang="nl-NL" sz="1800" dirty="0">
                <a:solidFill>
                  <a:srgbClr val="7030A0"/>
                </a:solidFill>
              </a:rPr>
              <a:t>Bewegen, sport en maatschappij (</a:t>
            </a:r>
            <a:r>
              <a:rPr lang="nl-NL" sz="1800" dirty="0" err="1">
                <a:solidFill>
                  <a:srgbClr val="7030A0"/>
                </a:solidFill>
              </a:rPr>
              <a:t>bsm</a:t>
            </a:r>
            <a:r>
              <a:rPr lang="nl-NL" sz="1800" dirty="0">
                <a:solidFill>
                  <a:srgbClr val="7030A0"/>
                </a:solidFill>
              </a:rPr>
              <a:t>)</a:t>
            </a:r>
            <a:endParaRPr lang="nl-NL" sz="1800" b="1" dirty="0">
              <a:solidFill>
                <a:srgbClr val="7030A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772816"/>
            <a:ext cx="2736304" cy="150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87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choter_PPT">
  <a:themeElements>
    <a:clrScheme name="Schoter_PP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83583"/>
      </a:accent1>
      <a:accent2>
        <a:srgbClr val="EE7F00"/>
      </a:accent2>
      <a:accent3>
        <a:srgbClr val="FEE3C8"/>
      </a:accent3>
      <a:accent4>
        <a:srgbClr val="999999"/>
      </a:accent4>
      <a:accent5>
        <a:srgbClr val="CAC7C7"/>
      </a:accent5>
      <a:accent6>
        <a:srgbClr val="666666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10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11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12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3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4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5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6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7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8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9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CE819D1BA0343AF33E2FEE5272108" ma:contentTypeVersion="8" ma:contentTypeDescription="Een nieuw document maken." ma:contentTypeScope="" ma:versionID="91df808feaa9de1a47d37f7beedd478b">
  <xsd:schema xmlns:xsd="http://www.w3.org/2001/XMLSchema" xmlns:xs="http://www.w3.org/2001/XMLSchema" xmlns:p="http://schemas.microsoft.com/office/2006/metadata/properties" xmlns:ns2="9e0501ff-efe5-416f-918d-41f28ab63c26" xmlns:ns3="b1c06286-7f07-443b-bf7a-1fe4c656d262" targetNamespace="http://schemas.microsoft.com/office/2006/metadata/properties" ma:root="true" ma:fieldsID="bde773443ce4c34e75aba170773a9cfc" ns2:_="" ns3:_="">
    <xsd:import namespace="9e0501ff-efe5-416f-918d-41f28ab63c26"/>
    <xsd:import namespace="b1c06286-7f07-443b-bf7a-1fe4c656d2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0501ff-efe5-416f-918d-41f28ab63c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06286-7f07-443b-bf7a-1fe4c656d26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A972E8-39FF-4E90-BC68-6D08E7844B2B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1A20373-EF36-4BFD-8487-29BB68CA57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F87E12-BBC3-4D2E-9CE5-32A08F674B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0501ff-efe5-416f-918d-41f28ab63c26"/>
    <ds:schemaRef ds:uri="b1c06286-7f07-443b-bf7a-1fe4c656d2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9721</TotalTime>
  <Words>687</Words>
  <Application>Microsoft Office PowerPoint</Application>
  <PresentationFormat>Diavoorstelling (4:3)</PresentationFormat>
  <Paragraphs>179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Schoter_PPT</vt:lpstr>
      <vt:lpstr>Welkom bij de profielkeuze  Wij starten om 19.00 uur </vt:lpstr>
      <vt:lpstr>Lotte van Houten Decaan mavo, havo, vwo</vt:lpstr>
      <vt:lpstr>Belangrijk vooraf  </vt:lpstr>
      <vt:lpstr>Profielen havo </vt:lpstr>
      <vt:lpstr>Opbouw van de profielen</vt:lpstr>
      <vt:lpstr>  Gemeenschappelijk deel</vt:lpstr>
      <vt:lpstr>Natuur &amp; Techniek</vt:lpstr>
      <vt:lpstr>Natuur &amp; Gezondheid</vt:lpstr>
      <vt:lpstr>Economie &amp; Maatschappij</vt:lpstr>
      <vt:lpstr>Cultuur &amp; Maatschappij</vt:lpstr>
      <vt:lpstr>PowerPoint-presentatie</vt:lpstr>
      <vt:lpstr>Extra examenvak</vt:lpstr>
      <vt:lpstr>Bevorderingsnormen</vt:lpstr>
      <vt:lpstr>Tijdpad vervolgtraject</vt:lpstr>
      <vt:lpstr>Keuze wijzigen?</vt:lpstr>
      <vt:lpstr>Studie en profiel</vt:lpstr>
      <vt:lpstr>Vakkenpakket</vt:lpstr>
      <vt:lpstr>Samenvatting</vt:lpstr>
      <vt:lpstr>Vragen over profielkeuze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Profielkeuze  3 vwo</dc:title>
  <dc:creator>Jan</dc:creator>
  <cp:lastModifiedBy>Houten, L. van</cp:lastModifiedBy>
  <cp:revision>216</cp:revision>
  <dcterms:created xsi:type="dcterms:W3CDTF">2011-01-19T21:08:22Z</dcterms:created>
  <dcterms:modified xsi:type="dcterms:W3CDTF">2024-01-23T10:53:36Z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0x010100B7BCE819D1BA0343AF33E2FEE5272108</vt:lpwstr>
  </property>
  <property fmtid="{D5CDD505-2E9C-101B-9397-08002B2CF9AE}" pid="3" name="Author">
    <vt:lpwstr>3;#;UserInfo</vt:lpwstr>
  </property>
  <property fmtid="{D5CDD505-2E9C-101B-9397-08002B2CF9AE}" pid="4" name="Order">
    <vt:r8>7426400</vt:r8>
  </property>
  <property fmtid="{D5CDD505-2E9C-101B-9397-08002B2CF9AE}" pid="5" name="_ShortcutWebId">
    <vt:lpwstr/>
  </property>
  <property fmtid="{D5CDD505-2E9C-101B-9397-08002B2CF9AE}" pid="6" name="_ShortcutUniqueId">
    <vt:lpwstr/>
  </property>
  <property fmtid="{D5CDD505-2E9C-101B-9397-08002B2CF9AE}" pid="7" name="Modified">
    <vt:filetime>2016-01-28T07:33:21Z</vt:filetime>
  </property>
  <property fmtid="{D5CDD505-2E9C-101B-9397-08002B2CF9AE}" pid="8" name="Editor">
    <vt:lpwstr>3;#;UserInfo</vt:lpwstr>
  </property>
  <property fmtid="{D5CDD505-2E9C-101B-9397-08002B2CF9AE}" pid="9" name="_ShortcutSiteId">
    <vt:lpwstr/>
  </property>
  <property fmtid="{D5CDD505-2E9C-101B-9397-08002B2CF9AE}" pid="10" name="_ShortcutUrl">
    <vt:lpwstr/>
  </property>
  <property fmtid="{D5CDD505-2E9C-101B-9397-08002B2CF9AE}" pid="11" name="Created">
    <vt:filetime>2015-11-23T08:01:19Z</vt:filetime>
  </property>
</Properties>
</file>