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6" r:id="rId15"/>
    <p:sldId id="272" r:id="rId16"/>
    <p:sldId id="273" r:id="rId17"/>
    <p:sldId id="275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g, M. van" userId="58745124-7069-4371-8f5b-00a03ab40a6a" providerId="ADAL" clId="{A7808C77-A95E-4455-B19B-282646677DE6}"/>
    <pc:docChg chg="delSld modSld delMainMaster">
      <pc:chgData name="Ling, M. van" userId="58745124-7069-4371-8f5b-00a03ab40a6a" providerId="ADAL" clId="{A7808C77-A95E-4455-B19B-282646677DE6}" dt="2024-02-28T08:29:54.363" v="12" actId="20577"/>
      <pc:docMkLst>
        <pc:docMk/>
      </pc:docMkLst>
      <pc:sldChg chg="del">
        <pc:chgData name="Ling, M. van" userId="58745124-7069-4371-8f5b-00a03ab40a6a" providerId="ADAL" clId="{A7808C77-A95E-4455-B19B-282646677DE6}" dt="2024-02-21T13:57:38.863" v="0" actId="47"/>
        <pc:sldMkLst>
          <pc:docMk/>
          <pc:sldMk cId="3132373738" sldId="256"/>
        </pc:sldMkLst>
      </pc:sldChg>
      <pc:sldChg chg="modSp mod">
        <pc:chgData name="Ling, M. van" userId="58745124-7069-4371-8f5b-00a03ab40a6a" providerId="ADAL" clId="{A7808C77-A95E-4455-B19B-282646677DE6}" dt="2024-02-28T08:26:45.256" v="2" actId="20577"/>
        <pc:sldMkLst>
          <pc:docMk/>
          <pc:sldMk cId="3530706887" sldId="268"/>
        </pc:sldMkLst>
        <pc:spChg chg="mod">
          <ac:chgData name="Ling, M. van" userId="58745124-7069-4371-8f5b-00a03ab40a6a" providerId="ADAL" clId="{A7808C77-A95E-4455-B19B-282646677DE6}" dt="2024-02-28T08:26:45.256" v="2" actId="20577"/>
          <ac:spMkLst>
            <pc:docMk/>
            <pc:sldMk cId="3530706887" sldId="268"/>
            <ac:spMk id="3" creationId="{4AD034F4-28DA-4DE5-8301-6D93AE9E59B3}"/>
          </ac:spMkLst>
        </pc:spChg>
      </pc:sldChg>
      <pc:sldChg chg="modSp mod">
        <pc:chgData name="Ling, M. van" userId="58745124-7069-4371-8f5b-00a03ab40a6a" providerId="ADAL" clId="{A7808C77-A95E-4455-B19B-282646677DE6}" dt="2024-02-28T08:27:18.214" v="3" actId="1076"/>
        <pc:sldMkLst>
          <pc:docMk/>
          <pc:sldMk cId="1337048161" sldId="272"/>
        </pc:sldMkLst>
        <pc:spChg chg="mod">
          <ac:chgData name="Ling, M. van" userId="58745124-7069-4371-8f5b-00a03ab40a6a" providerId="ADAL" clId="{A7808C77-A95E-4455-B19B-282646677DE6}" dt="2024-02-28T08:27:18.214" v="3" actId="1076"/>
          <ac:spMkLst>
            <pc:docMk/>
            <pc:sldMk cId="1337048161" sldId="272"/>
            <ac:spMk id="5" creationId="{4FEA446C-1018-4526-9FEF-D3A4056776FA}"/>
          </ac:spMkLst>
        </pc:spChg>
      </pc:sldChg>
      <pc:sldChg chg="modSp mod">
        <pc:chgData name="Ling, M. van" userId="58745124-7069-4371-8f5b-00a03ab40a6a" providerId="ADAL" clId="{A7808C77-A95E-4455-B19B-282646677DE6}" dt="2024-02-28T08:29:54.363" v="12" actId="20577"/>
        <pc:sldMkLst>
          <pc:docMk/>
          <pc:sldMk cId="1806355912" sldId="275"/>
        </pc:sldMkLst>
        <pc:spChg chg="mod">
          <ac:chgData name="Ling, M. van" userId="58745124-7069-4371-8f5b-00a03ab40a6a" providerId="ADAL" clId="{A7808C77-A95E-4455-B19B-282646677DE6}" dt="2024-02-28T08:29:54.363" v="12" actId="20577"/>
          <ac:spMkLst>
            <pc:docMk/>
            <pc:sldMk cId="1806355912" sldId="275"/>
            <ac:spMk id="3" creationId="{0DD85E50-04BF-4E07-8DAE-A46C52E3C3F7}"/>
          </ac:spMkLst>
        </pc:spChg>
      </pc:sldChg>
      <pc:sldMasterChg chg="del delSldLayout">
        <pc:chgData name="Ling, M. van" userId="58745124-7069-4371-8f5b-00a03ab40a6a" providerId="ADAL" clId="{A7808C77-A95E-4455-B19B-282646677DE6}" dt="2024-02-21T13:57:38.863" v="0" actId="47"/>
        <pc:sldMasterMkLst>
          <pc:docMk/>
          <pc:sldMasterMk cId="2755490715" sldId="2147483661"/>
        </pc:sldMasterMkLst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975821046" sldId="2147483649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4086997233" sldId="2147483651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811434462" sldId="2147483652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2211119511" sldId="2147483653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178738139" sldId="2147483654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1493923502" sldId="2147483655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2575681823" sldId="2147483656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144740623" sldId="2147483657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349684152" sldId="2147483658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4286886887" sldId="2147483659"/>
          </pc:sldLayoutMkLst>
        </pc:sldLayoutChg>
        <pc:sldLayoutChg chg="del">
          <pc:chgData name="Ling, M. van" userId="58745124-7069-4371-8f5b-00a03ab40a6a" providerId="ADAL" clId="{A7808C77-A95E-4455-B19B-282646677DE6}" dt="2024-02-21T13:57:38.863" v="0" actId="47"/>
          <pc:sldLayoutMkLst>
            <pc:docMk/>
            <pc:sldMasterMk cId="2755490715" sldId="2147483661"/>
            <pc:sldLayoutMk cId="3950885360" sldId="214748366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382768"/>
            <a:ext cx="12192000" cy="1475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93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2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82768"/>
            <a:ext cx="12192000" cy="147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" y="5382768"/>
            <a:ext cx="12191991" cy="1475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7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D468AFBE-B146-458B-A6A8-F99620668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8939" y="1697933"/>
            <a:ext cx="5274122" cy="29880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AB9DE9D-3681-427F-87A2-BCDACF09E702}"/>
              </a:ext>
            </a:extLst>
          </p:cNvPr>
          <p:cNvGrpSpPr/>
          <p:nvPr userDrawn="1"/>
        </p:nvGrpSpPr>
        <p:grpSpPr>
          <a:xfrm>
            <a:off x="0" y="6390000"/>
            <a:ext cx="12192001" cy="468000"/>
            <a:chOff x="0" y="6390000"/>
            <a:chExt cx="12192001" cy="468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DBC0119-6528-4576-B73C-DA0DAB59D23D}"/>
                </a:ext>
              </a:extLst>
            </p:cNvPr>
            <p:cNvSpPr/>
            <p:nvPr userDrawn="1"/>
          </p:nvSpPr>
          <p:spPr>
            <a:xfrm>
              <a:off x="1" y="6390000"/>
              <a:ext cx="12192000" cy="46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E16F12E-EEB7-4182-BEB7-8700B768ED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clrChange>
                <a:clrFrom>
                  <a:srgbClr val="373385"/>
                </a:clrFrom>
                <a:clrTo>
                  <a:srgbClr val="37338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91655"/>
              <a:ext cx="9144019" cy="4663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985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CF70E6-3AB3-4731-9274-0256AC41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nl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7D51E-3C6D-4796-925A-686DCFB66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F88F6-3708-44D1-88E7-09D0C81D9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BCBB6DF-AAA4-47DE-9D3A-1FB0CEA8B434}" type="datetimeFigureOut">
              <a:rPr lang="nl-NL" smtClean="0"/>
              <a:pPr/>
              <a:t>11-3-2024</a:t>
            </a:fld>
            <a:endParaRPr 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9699-1C18-40DD-9834-CCBFA1C87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E90D4-289C-496B-B67B-C00333DDA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F9002BA-F571-4BA6-86F5-DE906CDBC48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961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3" r:id="rId3"/>
    <p:sldLayoutId id="2147483660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41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6FDA90-2279-4ACB-94BC-3228D75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na het CE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4799DE5-88AD-44F9-A5C5-7E0F4F62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Er wordt nagekeken door twee docenten.</a:t>
            </a:r>
          </a:p>
          <a:p>
            <a:r>
              <a:rPr lang="nl-NL" dirty="0"/>
              <a:t>Woensdag 12 juni volgt de uitslag telefonisch vanaf 14.00 uur.</a:t>
            </a:r>
          </a:p>
          <a:p>
            <a:r>
              <a:rPr lang="nl-NL" dirty="0"/>
              <a:t>De mentor heeft hiervoor jouw telefoonnummer nodig en geeft de uitslag alleen aan jou persoonlijk door.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35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458E6-5A56-48B0-A833-86B17D21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Uitslag woensdag 12 juni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D034F4-28DA-4DE5-8301-6D93AE9E5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Geslaagd: 16.00 uur in de aula je cijferlijst en herkansingsformulier halen.</a:t>
            </a:r>
          </a:p>
          <a:p>
            <a:r>
              <a:rPr lang="nl-NL" dirty="0"/>
              <a:t>Niet geslaagd of nog niet geslaagd: donderdag 13 juni om 10.30 uur in lokaal 110, 111 of 113 langskomen.</a:t>
            </a:r>
          </a:p>
        </p:txBody>
      </p:sp>
    </p:spTree>
    <p:extLst>
      <p:ext uri="{BB962C8B-B14F-4D97-AF65-F5344CB8AC3E}">
        <p14:creationId xmlns:p14="http://schemas.microsoft.com/office/powerpoint/2010/main" val="353070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DE4DB-D30C-419B-BC26-CABFBE47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Tweede tijdvak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5954EA-9D40-4488-A1F1-85C1B71B9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Voor herkansingen.</a:t>
            </a:r>
          </a:p>
          <a:p>
            <a:r>
              <a:rPr lang="nl-NL" b="1" dirty="0"/>
              <a:t>Voor leerlingen die tijdens het eerste tijdvak ziek zijn.</a:t>
            </a:r>
          </a:p>
          <a:p>
            <a:r>
              <a:rPr lang="nl-NL" b="1" dirty="0"/>
              <a:t>Zelfde gang van zaken.</a:t>
            </a:r>
          </a:p>
          <a:p>
            <a:r>
              <a:rPr lang="nl-NL" b="1" dirty="0"/>
              <a:t>Data: dinsdag 18 juni tot en met dinsdag 25 juni (zie examenrooster).</a:t>
            </a:r>
          </a:p>
          <a:p>
            <a:r>
              <a:rPr lang="nl-NL" b="1" dirty="0"/>
              <a:t>Uitslag 2 juli.</a:t>
            </a:r>
          </a:p>
          <a:p>
            <a:r>
              <a:rPr lang="nl-NL" b="1" dirty="0"/>
              <a:t>Je wordt gebeld door je mentor.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5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164B6-40F3-449D-B1E8-E72AB0DD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Herkansing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8289C2-97AD-4322-AC1A-4D90D946C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een vak.</a:t>
            </a:r>
          </a:p>
          <a:p>
            <a:r>
              <a:rPr lang="nl-NL" dirty="0"/>
              <a:t>Aangeven op 13 juni voor 13.00 uur bij de administratie op een herkansingsformulier dat je krijgt bij je voorlopige cijferlijst op 13 juni.</a:t>
            </a:r>
          </a:p>
          <a:p>
            <a:r>
              <a:rPr lang="nl-NL" dirty="0"/>
              <a:t>Herkansing vindt plaats in tijdvak 2.</a:t>
            </a:r>
          </a:p>
          <a:p>
            <a:r>
              <a:rPr lang="nl-NL" dirty="0"/>
              <a:t>Het hoogst behaalde cijfer geldt.</a:t>
            </a:r>
          </a:p>
        </p:txBody>
      </p:sp>
    </p:spTree>
    <p:extLst>
      <p:ext uri="{BB962C8B-B14F-4D97-AF65-F5344CB8AC3E}">
        <p14:creationId xmlns:p14="http://schemas.microsoft.com/office/powerpoint/2010/main" val="302104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C218E-1F2B-3622-A09E-4D8F87CE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Uitslagbepaling conform bestaande regels</a:t>
            </a:r>
            <a:br>
              <a:rPr lang="nl-NL" dirty="0"/>
            </a:br>
            <a:r>
              <a:rPr lang="nl-NL" dirty="0"/>
              <a:t>havo en vwo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EB90B7-9F67-1247-F5FC-55AE3F4E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nl-NL" b="1" dirty="0"/>
              <a:t>De kernvakkenregel: max. één 5 is toegestaan bij de kernvakken (mavo: Nederlands, havo en vwo: Nederlands, Engels en wiskunde A/B/C.) </a:t>
            </a:r>
          </a:p>
          <a:p>
            <a:pPr>
              <a:lnSpc>
                <a:spcPct val="110000"/>
              </a:lnSpc>
            </a:pPr>
            <a:r>
              <a:rPr lang="nl-NL" b="1" dirty="0"/>
              <a:t>Het gemiddelde van de CE-cijfers moet samen een 5,5 of hoger zijn.</a:t>
            </a:r>
          </a:p>
          <a:p>
            <a:pPr lvl="0">
              <a:lnSpc>
                <a:spcPct val="110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je eindcijfers zijn 6 of hoger, of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1" i="0" dirty="0">
                <a:solidFill>
                  <a:srgbClr val="000000"/>
                </a:solidFill>
                <a:effectLst/>
                <a:latin typeface="RO Sans"/>
              </a:rPr>
              <a:t>je één 5 hebt en al je andere eindcijfers 6 of hoger zijn;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1" i="0" dirty="0">
                <a:solidFill>
                  <a:srgbClr val="000000"/>
                </a:solidFill>
                <a:effectLst/>
                <a:latin typeface="RO Sans"/>
              </a:rPr>
              <a:t>je één 4 hebt en al je andere eindcijfers 6 of hoger zijn. En het gemiddelde van al je eindcijfers ten minste 6,0 is;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1" i="0" dirty="0">
                <a:solidFill>
                  <a:srgbClr val="000000"/>
                </a:solidFill>
                <a:effectLst/>
                <a:latin typeface="RO Sans"/>
              </a:rPr>
              <a:t>je 2 keer een 5 hebt, of één 5 en één 4, en al je andere eindcijfers 6 of hoger zijn. En het gemiddelde van al je eindcijfers ten minste 6,0 is;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1" i="0" dirty="0">
                <a:solidFill>
                  <a:srgbClr val="000000"/>
                </a:solidFill>
                <a:effectLst/>
                <a:latin typeface="RO Sans"/>
              </a:rPr>
              <a:t>geen eindcijfer lager is dan een 4.  Het combinatiecijfer en de individuele eindcijfers in het combinatiecijfer tellen ook mee voor deze regel.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93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618C0-C506-49C7-8076-02368321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636"/>
            <a:ext cx="10515600" cy="1325563"/>
          </a:xfrm>
        </p:spPr>
        <p:txBody>
          <a:bodyPr>
            <a:normAutofit/>
          </a:bodyPr>
          <a:lstStyle/>
          <a:p>
            <a:r>
              <a:rPr lang="nl-NL" b="1" dirty="0"/>
              <a:t>Geslaagd of niet geslaagd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5C09DD4B-0546-4829-A3F8-9BEB6C067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939894"/>
              </p:ext>
            </p:extLst>
          </p:nvPr>
        </p:nvGraphicFramePr>
        <p:xfrm>
          <a:off x="2142252" y="2258237"/>
          <a:ext cx="7543796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49">
                  <a:extLst>
                    <a:ext uri="{9D8B030D-6E8A-4147-A177-3AD203B41FA5}">
                      <a16:colId xmlns:a16="http://schemas.microsoft.com/office/drawing/2014/main" val="2322084247"/>
                    </a:ext>
                  </a:extLst>
                </a:gridCol>
                <a:gridCol w="1885949">
                  <a:extLst>
                    <a:ext uri="{9D8B030D-6E8A-4147-A177-3AD203B41FA5}">
                      <a16:colId xmlns:a16="http://schemas.microsoft.com/office/drawing/2014/main" val="4016948418"/>
                    </a:ext>
                  </a:extLst>
                </a:gridCol>
                <a:gridCol w="2002398">
                  <a:extLst>
                    <a:ext uri="{9D8B030D-6E8A-4147-A177-3AD203B41FA5}">
                      <a16:colId xmlns:a16="http://schemas.microsoft.com/office/drawing/2014/main" val="2824695181"/>
                    </a:ext>
                  </a:extLst>
                </a:gridCol>
                <a:gridCol w="1769500">
                  <a:extLst>
                    <a:ext uri="{9D8B030D-6E8A-4147-A177-3AD203B41FA5}">
                      <a16:colId xmlns:a16="http://schemas.microsoft.com/office/drawing/2014/main" val="43380497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Eindcijfer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329522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Nederlands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6,5 = 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953272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Engels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5,3 =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3850728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Wiskunde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48896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Geschiedenis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5,6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59798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Economie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4,9 =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11933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Aardrijkskunde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5,6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761800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Bedrijfseconomie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 =6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81457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Duits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5109055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combinatiecijfer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7,0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7,0= 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2769541"/>
                  </a:ext>
                </a:extLst>
              </a:tr>
            </a:tbl>
          </a:graphicData>
        </a:graphic>
      </p:graphicFrame>
      <p:sp>
        <p:nvSpPr>
          <p:cNvPr id="5" name="Ovaal 4">
            <a:extLst>
              <a:ext uri="{FF2B5EF4-FFF2-40B4-BE49-F238E27FC236}">
                <a16:creationId xmlns:a16="http://schemas.microsoft.com/office/drawing/2014/main" id="{4FEA446C-1018-4526-9FEF-D3A4056776FA}"/>
              </a:ext>
            </a:extLst>
          </p:cNvPr>
          <p:cNvSpPr/>
          <p:nvPr/>
        </p:nvSpPr>
        <p:spPr>
          <a:xfrm>
            <a:off x="5765790" y="2436857"/>
            <a:ext cx="823969" cy="253105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6" name="Bijschrift: lijn 5">
            <a:extLst>
              <a:ext uri="{FF2B5EF4-FFF2-40B4-BE49-F238E27FC236}">
                <a16:creationId xmlns:a16="http://schemas.microsoft.com/office/drawing/2014/main" id="{C175A047-DAEA-4BA4-93B3-A4126CAC06EF}"/>
              </a:ext>
            </a:extLst>
          </p:cNvPr>
          <p:cNvSpPr/>
          <p:nvPr/>
        </p:nvSpPr>
        <p:spPr>
          <a:xfrm>
            <a:off x="7263103" y="1215849"/>
            <a:ext cx="2626940" cy="1115316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b="1" dirty="0">
                <a:solidFill>
                  <a:schemeClr val="tx1"/>
                </a:solidFill>
              </a:rPr>
              <a:t>Is dit minstens een 5,5 gemiddeld? </a:t>
            </a:r>
          </a:p>
          <a:p>
            <a:pPr algn="ctr"/>
            <a:r>
              <a:rPr lang="nl-NL" sz="1350" b="1" dirty="0">
                <a:solidFill>
                  <a:schemeClr val="tx1"/>
                </a:solidFill>
              </a:rPr>
              <a:t>6,1 + 5,1 + 5,7 + 5,1 + 4,9 </a:t>
            </a:r>
            <a:r>
              <a:rPr lang="nl-NL" sz="1350" b="1">
                <a:solidFill>
                  <a:schemeClr val="tx1"/>
                </a:solidFill>
              </a:rPr>
              <a:t>+ 5,5 +5,4 +5,4  /8 </a:t>
            </a:r>
            <a:r>
              <a:rPr lang="nl-NL" sz="1350" b="1" dirty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nl-NL" sz="1350" b="1" dirty="0">
                <a:solidFill>
                  <a:schemeClr val="tx1"/>
                </a:solidFill>
              </a:rPr>
              <a:t>5,4 </a:t>
            </a:r>
            <a:r>
              <a:rPr lang="nl-NL" sz="1350" b="1" dirty="0">
                <a:solidFill>
                  <a:schemeClr val="tx1"/>
                </a:solidFill>
                <a:sym typeface="Wingdings" panose="05000000000000000000" pitchFamily="2" charset="2"/>
              </a:rPr>
              <a:t> dus herkansing</a:t>
            </a:r>
            <a:endParaRPr lang="nl-NL" sz="1350" b="1" dirty="0">
              <a:solidFill>
                <a:schemeClr val="tx1"/>
              </a:solidFill>
            </a:endParaRP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801BDBC-94AA-46B5-8B5F-05F9EFA238E0}"/>
              </a:ext>
            </a:extLst>
          </p:cNvPr>
          <p:cNvSpPr/>
          <p:nvPr/>
        </p:nvSpPr>
        <p:spPr>
          <a:xfrm>
            <a:off x="7726535" y="2436858"/>
            <a:ext cx="1098599" cy="273076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5C04EA8-8FC7-40E7-80B2-01D7FA217333}"/>
              </a:ext>
            </a:extLst>
          </p:cNvPr>
          <p:cNvSpPr/>
          <p:nvPr/>
        </p:nvSpPr>
        <p:spPr>
          <a:xfrm>
            <a:off x="5511533" y="5345098"/>
            <a:ext cx="2764301" cy="7069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b="1">
                <a:solidFill>
                  <a:schemeClr val="tx1"/>
                </a:solidFill>
              </a:rPr>
              <a:t>Genoeg compensatie. JA. 2 x 5 mag als het gemiddelde van alle eindcijfers een 6,0 of hoger is.</a:t>
            </a:r>
            <a:endParaRPr lang="nl-NL" sz="13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4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25157-11F4-446A-8D3C-C4D7394E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Donderdag 13 juni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A7588B-A00F-4F3C-8154-0856ADDD6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Voor 9.00 uur:  via mail naar conrector opgeven voor inzage examen (zie examenboekje voor protocol).</a:t>
            </a:r>
          </a:p>
          <a:p>
            <a:r>
              <a:rPr lang="nl-NL" b="1" dirty="0"/>
              <a:t>10.30 uur: ontvangst gezakte leerlingen in 110, 111 en 113.</a:t>
            </a:r>
          </a:p>
          <a:p>
            <a:r>
              <a:rPr lang="nl-NL" b="1" dirty="0"/>
              <a:t>12.00 uur: inzage gemaakt examenwerk (zie protocol).</a:t>
            </a:r>
          </a:p>
          <a:p>
            <a:r>
              <a:rPr lang="nl-NL" b="1" dirty="0"/>
              <a:t>13.00 uur: deadline inleveren herkansingsformulier bij de administratie.</a:t>
            </a:r>
          </a:p>
          <a:p>
            <a:r>
              <a:rPr lang="nl-NL" b="1" dirty="0"/>
              <a:t>13.30 uur: uitleg VAVO door de decaan in lokaal 110.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392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82A0B-67BE-4625-B1D3-70883498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Diplomering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85E50-04BF-4E07-8DAE-A46C52E3C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Maandag 15 juli: 6 vwo </a:t>
            </a:r>
            <a:r>
              <a:rPr lang="nl-NL"/>
              <a:t>16.00 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35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30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29620C-CBE2-4825-82B5-03315126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FF4D64-BAF5-4B1E-A5C9-2182DD6E9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Centraal Examen (CE) 2024.</a:t>
            </a:r>
          </a:p>
          <a:p>
            <a:r>
              <a:rPr lang="nl-NL" dirty="0"/>
              <a:t>Tijdsplanning tot het CE.</a:t>
            </a:r>
          </a:p>
          <a:p>
            <a:r>
              <a:rPr lang="nl-NL" dirty="0"/>
              <a:t>Gang van zaken tijdens het CE.</a:t>
            </a:r>
          </a:p>
          <a:p>
            <a:r>
              <a:rPr lang="nl-NL" dirty="0"/>
              <a:t>Gang van zaken na het CE.</a:t>
            </a:r>
          </a:p>
          <a:p>
            <a:r>
              <a:rPr lang="nl-NL" dirty="0"/>
              <a:t>Vragen.</a:t>
            </a:r>
          </a:p>
        </p:txBody>
      </p:sp>
    </p:spTree>
    <p:extLst>
      <p:ext uri="{BB962C8B-B14F-4D97-AF65-F5344CB8AC3E}">
        <p14:creationId xmlns:p14="http://schemas.microsoft.com/office/powerpoint/2010/main" val="11006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7C6A4-59F6-4410-AB4B-A056A552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Examenrooster</a:t>
            </a:r>
            <a:br>
              <a:rPr lang="nl-NL" dirty="0"/>
            </a:br>
            <a:r>
              <a:rPr lang="nl-NL" sz="1400" dirty="0"/>
              <a:t>www.mijneindexamen.nl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D6EF0C-C6AA-4A4C-9D07-A6BD3A36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75FF4BF-9052-4F18-8B3C-5B079F347293}"/>
              </a:ext>
            </a:extLst>
          </p:cNvPr>
          <p:cNvGraphicFramePr>
            <a:graphicFrameLocks noGrp="1"/>
          </p:cNvGraphicFramePr>
          <p:nvPr/>
        </p:nvGraphicFramePr>
        <p:xfrm>
          <a:off x="1850571" y="2264230"/>
          <a:ext cx="8055428" cy="288285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684550">
                  <a:extLst>
                    <a:ext uri="{9D8B030D-6E8A-4147-A177-3AD203B41FA5}">
                      <a16:colId xmlns:a16="http://schemas.microsoft.com/office/drawing/2014/main" val="556464911"/>
                    </a:ext>
                  </a:extLst>
                </a:gridCol>
                <a:gridCol w="2685439">
                  <a:extLst>
                    <a:ext uri="{9D8B030D-6E8A-4147-A177-3AD203B41FA5}">
                      <a16:colId xmlns:a16="http://schemas.microsoft.com/office/drawing/2014/main" val="729274752"/>
                    </a:ext>
                  </a:extLst>
                </a:gridCol>
                <a:gridCol w="2685439">
                  <a:extLst>
                    <a:ext uri="{9D8B030D-6E8A-4147-A177-3AD203B41FA5}">
                      <a16:colId xmlns:a16="http://schemas.microsoft.com/office/drawing/2014/main" val="3937491723"/>
                    </a:ext>
                  </a:extLst>
                </a:gridCol>
              </a:tblGrid>
              <a:tr h="111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Tijdvak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Afnamedagen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Bekenmaking N-termen (uitslag)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154028"/>
                  </a:ext>
                </a:extLst>
              </a:tr>
              <a:tr h="673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Tijdvak 1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14 mei t/m 27 mei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12 juni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842479"/>
                  </a:ext>
                </a:extLst>
              </a:tr>
              <a:tr h="54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Tijdvak 2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18 juni t/m 25 juni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2 juli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625333"/>
                  </a:ext>
                </a:extLst>
              </a:tr>
              <a:tr h="54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166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78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49D3B3D-4323-4C7E-AA72-84867C33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nu verder tot het CE?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EAC477F-28D2-41B4-9294-9BD903F83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Herkansing T3/T4 op 13 maart.</a:t>
            </a:r>
          </a:p>
          <a:p>
            <a:r>
              <a:rPr lang="nl-NL" dirty="0"/>
              <a:t> 6 en 7 april examentraining</a:t>
            </a:r>
          </a:p>
          <a:p>
            <a:r>
              <a:rPr lang="nl-NL" dirty="0"/>
              <a:t>T5: 11 april t/m 17 april.</a:t>
            </a:r>
          </a:p>
          <a:p>
            <a:r>
              <a:rPr lang="nl-NL" dirty="0"/>
              <a:t>Inhalen T5: 18 april.</a:t>
            </a:r>
          </a:p>
          <a:p>
            <a:r>
              <a:rPr lang="nl-NL" dirty="0"/>
              <a:t>Doorbijten 26 april en 13 mei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9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ABAC-4B0D-480C-91FB-78A2CDA6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Tekenen akkoordverklaring (cijferlijst)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B41E6C-62FC-49D3-943F-9356C143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Donderdag 25 april bij de mentor in een lokaal. Rooster komt in Magister te staan.</a:t>
            </a:r>
          </a:p>
          <a:p>
            <a:r>
              <a:rPr lang="nl-NL" b="1" dirty="0"/>
              <a:t>Het tekenen moet persoonlijk door de leerling gedaan worden anders kun je niet deelnemen aan het examen.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2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CBA41F3-C1E2-40D3-B84F-4CC8F137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data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B0B1D5B-90CD-480E-9CC5-B33375B9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22</a:t>
            </a:r>
            <a:r>
              <a:rPr lang="nl-NL" dirty="0"/>
              <a:t>, 23, 24 april zijn lesdagen.</a:t>
            </a:r>
          </a:p>
          <a:p>
            <a:r>
              <a:rPr lang="nl-NL" dirty="0"/>
              <a:t>25 april een proefexamen Nederlands in de gymzaal voor mavo, havo en vwo. Informatie volgt via Magister.</a:t>
            </a:r>
          </a:p>
          <a:p>
            <a:r>
              <a:rPr lang="nl-NL" dirty="0"/>
              <a:t> 25 april cijferlijsten tekenen.</a:t>
            </a:r>
          </a:p>
          <a:p>
            <a:r>
              <a:rPr lang="nl-NL" dirty="0"/>
              <a:t>25 april examengala</a:t>
            </a:r>
          </a:p>
          <a:p>
            <a:r>
              <a:rPr lang="nl-NL" dirty="0"/>
              <a:t>26 april na 12.00 en 13 mei: </a:t>
            </a:r>
            <a:r>
              <a:rPr lang="nl-NL" dirty="0" err="1"/>
              <a:t>doorbijtdag</a:t>
            </a:r>
            <a:r>
              <a:rPr lang="nl-NL" dirty="0"/>
              <a:t> &gt; programma volgt nog.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4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93AEA-5450-4031-86C7-ABA8B2E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CED549-26F8-4031-8678-B5CD918D0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Het CE vindt plaats in de gymzaal.</a:t>
            </a:r>
          </a:p>
          <a:p>
            <a:r>
              <a:rPr lang="nl-NL" b="1" dirty="0"/>
              <a:t>Tafels met naamkaartjes (blauw = vwo).</a:t>
            </a:r>
          </a:p>
          <a:p>
            <a:r>
              <a:rPr lang="nl-NL" b="1" dirty="0"/>
              <a:t>Geen mobiel, smartwatch en </a:t>
            </a:r>
            <a:r>
              <a:rPr lang="nl-NL" b="1" dirty="0" err="1"/>
              <a:t>noise</a:t>
            </a:r>
            <a:r>
              <a:rPr lang="nl-NL" b="1" dirty="0"/>
              <a:t> </a:t>
            </a:r>
            <a:r>
              <a:rPr lang="nl-NL" b="1" dirty="0" err="1"/>
              <a:t>cancelling</a:t>
            </a:r>
            <a:r>
              <a:rPr lang="nl-NL" b="1" dirty="0"/>
              <a:t> koptelefoon meenemen in de zaal.</a:t>
            </a:r>
          </a:p>
          <a:p>
            <a:r>
              <a:rPr lang="nl-NL" b="1" dirty="0"/>
              <a:t>15 minuten voor de start aanwezig zijn. Let op: bij het examen wiskunde voor havo en vwo moet je 30 minuten voor de start aanwezig zijn i.v.m. het controleren van de grafische rekenmachines.</a:t>
            </a:r>
          </a:p>
          <a:p>
            <a:r>
              <a:rPr lang="nl-NL" b="1" dirty="0"/>
              <a:t>Te laat: buiten wachten tot de instructie voorbij is en binnen 30 minuten mag je, na toestemming van de rector, nog naar binnen.</a:t>
            </a:r>
          </a:p>
          <a:p>
            <a:r>
              <a:rPr lang="nl-NL" b="1" dirty="0"/>
              <a:t>Absent: dit moet vóóraf telefonisch doorgegeven zijn aan de balie. Alleen bij een legitieme reden kan het examen worden gemaakt in tijdvak 2.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03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6FDA90-2279-4ACB-94BC-3228D75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4799DE5-88AD-44F9-A5C5-7E0F4F62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Je werkt met blauwe of zwarte pen (tekeningen met potlood).</a:t>
            </a:r>
          </a:p>
          <a:p>
            <a:r>
              <a:rPr lang="nl-NL" dirty="0"/>
              <a:t>Je schrijft dus NIET met potlood en gebruikt GEEN </a:t>
            </a:r>
            <a:r>
              <a:rPr lang="nl-NL" dirty="0" err="1"/>
              <a:t>Typex</a:t>
            </a:r>
            <a:r>
              <a:rPr lang="nl-NL" dirty="0"/>
              <a:t> want anders mag je werk niet nagekeken worden!</a:t>
            </a:r>
          </a:p>
          <a:p>
            <a:r>
              <a:rPr lang="nl-NL" dirty="0"/>
              <a:t>Woordenboeken neem je zelf mee, net als liniaal, passer, (grafische) rekenmachine.</a:t>
            </a:r>
          </a:p>
          <a:p>
            <a:r>
              <a:rPr lang="nl-NL" dirty="0"/>
              <a:t>Eten en drinken mag, tenzij je er andere leerlingen mee stoort.</a:t>
            </a:r>
          </a:p>
          <a:p>
            <a:r>
              <a:rPr lang="nl-NL" dirty="0"/>
              <a:t>Op het antwoordblad vermeld je het examennummer, je naam en de afkorting van je docent. Ook op de vervolgbladen en bijlagen!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69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93AEA-5450-4031-86C7-ABA8B2E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CED549-26F8-4031-8678-B5CD918D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Al het werk steek je in de omslaghoes waar je naam op staat en waar je het aantal bladen en eventuele bijlagen op noteert.</a:t>
            </a:r>
          </a:p>
          <a:p>
            <a:r>
              <a:rPr lang="nl-NL" b="1" dirty="0"/>
              <a:t>Je bent zelf verantwoordelijk voor het inleveren van het werk!</a:t>
            </a:r>
          </a:p>
          <a:p>
            <a:r>
              <a:rPr lang="nl-NL" b="1" dirty="0"/>
              <a:t>Na vijf kwartier mag je de zaal verlaten nadat je werk is ingenomen door een surveillant. Steek je vinger op als je werk opgehaald kan worden. </a:t>
            </a:r>
          </a:p>
          <a:p>
            <a:r>
              <a:rPr lang="nl-NL" b="1" dirty="0"/>
              <a:t>Op het teken van de surveillant mogen er ieder kwartier leerlingen vertrekken.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765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hoter_PPT">
  <a:themeElements>
    <a:clrScheme name="Schoter_PP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83583"/>
      </a:accent1>
      <a:accent2>
        <a:srgbClr val="EE7F00"/>
      </a:accent2>
      <a:accent3>
        <a:srgbClr val="FEE3C8"/>
      </a:accent3>
      <a:accent4>
        <a:srgbClr val="999999"/>
      </a:accent4>
      <a:accent5>
        <a:srgbClr val="CAC7C7"/>
      </a:accent5>
      <a:accent6>
        <a:srgbClr val="666666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1021</Words>
  <Application>Microsoft Office PowerPoint</Application>
  <PresentationFormat>Breedbeeld</PresentationFormat>
  <Paragraphs>128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RO Sans</vt:lpstr>
      <vt:lpstr>Wingdings</vt:lpstr>
      <vt:lpstr>Schoter_PPT</vt:lpstr>
      <vt:lpstr>PowerPoint-presentatie</vt:lpstr>
      <vt:lpstr>Welkom</vt:lpstr>
      <vt:lpstr>Examenrooster www.mijneindexamen.nl</vt:lpstr>
      <vt:lpstr>Hoe nu verder tot het CE?</vt:lpstr>
      <vt:lpstr>Tekenen akkoordverklaring (cijferlijst)</vt:lpstr>
      <vt:lpstr>Belangrijke data </vt:lpstr>
      <vt:lpstr>Gang van zaken tijdens het CE</vt:lpstr>
      <vt:lpstr>Gang van zaken tijdens het CE</vt:lpstr>
      <vt:lpstr>Gang van zaken tijdens het CE</vt:lpstr>
      <vt:lpstr>Gang van zaken na het CE</vt:lpstr>
      <vt:lpstr>Uitslag woensdag 12 juni</vt:lpstr>
      <vt:lpstr>Tweede tijdvak</vt:lpstr>
      <vt:lpstr>Herkansing</vt:lpstr>
      <vt:lpstr>Uitslagbepaling conform bestaande regels havo en vwo</vt:lpstr>
      <vt:lpstr>Geslaagd of niet geslaagd</vt:lpstr>
      <vt:lpstr>Donderdag 13 juni</vt:lpstr>
      <vt:lpstr>Diplomering</vt:lpstr>
      <vt:lpstr>PowerPoint-presentatie</vt:lpstr>
    </vt:vector>
  </TitlesOfParts>
  <Company>Dunamare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Ling, M. van</dc:creator>
  <cp:lastModifiedBy>Ling, M. van</cp:lastModifiedBy>
  <cp:revision>8</cp:revision>
  <dcterms:created xsi:type="dcterms:W3CDTF">2024-02-21T13:46:30Z</dcterms:created>
  <dcterms:modified xsi:type="dcterms:W3CDTF">2024-03-11T08:46:17Z</dcterms:modified>
</cp:coreProperties>
</file>